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modernComment_1C1_1D8D922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488" r:id="rId3"/>
    <p:sldId id="264" r:id="rId4"/>
    <p:sldId id="284" r:id="rId5"/>
    <p:sldId id="486" r:id="rId6"/>
    <p:sldId id="489" r:id="rId7"/>
    <p:sldId id="266" r:id="rId8"/>
    <p:sldId id="484" r:id="rId9"/>
    <p:sldId id="449" r:id="rId10"/>
  </p:sldIdLst>
  <p:sldSz cx="10691813" cy="7559675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nklin Gothic" panose="020B0604020202020204" charset="0"/>
      <p:regular r:id="rId16"/>
      <p:bold r:id="rId17"/>
      <p:italic r:id="rId18"/>
      <p:boldItalic r:id="rId19"/>
    </p:embeddedFont>
    <p:embeddedFont>
      <p:font typeface="Libre Franklin" pitchFamily="2" charset="0"/>
      <p:regular r:id="rId20"/>
      <p:bold r:id="rId21"/>
      <p:italic r:id="rId22"/>
      <p:boldItalic r:id="rId23"/>
    </p:embeddedFont>
    <p:embeddedFont>
      <p:font typeface="Noto Sans Symbols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ohWxkuBKYvqnC2cILTChK7pEsF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87C1AD-F1B5-325E-2F20-C04524BC8B96}" name="Casa 3" initials="C3" userId="S::casa3@infomineo.onmicrosoft.com::d591ae76-e12b-476f-b482-d9cb8033e0a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EF6"/>
    <a:srgbClr val="2730D8"/>
    <a:srgbClr val="355DD8"/>
    <a:srgbClr val="118DFF"/>
    <a:srgbClr val="00B9FF"/>
    <a:srgbClr val="0F4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53" d="100"/>
          <a:sy n="53" d="100"/>
        </p:scale>
        <p:origin x="13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ags" Target="tags/tag1.xml"/><Relationship Id="rId43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C1_1D8D92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B8482F-6A60-4B60-BCAD-077F4C340847}" authorId="{7187C1AD-F1B5-325E-2F20-C04524BC8B96}" created="2023-03-08T15:24:37.3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95817261" sldId="449"/>
      <ac:spMk id="12" creationId="{341FE5C9-84F1-4B95-9EA7-0C821693FE11}"/>
    </ac:deMkLst>
    <p188:txBody>
      <a:bodyPr/>
      <a:lstStyle/>
      <a:p>
        <a:r>
          <a:rPr lang="en-US"/>
          <a:t>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35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36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93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11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38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8469" t="3128" r="8468" b="3127"/>
          <a:stretch/>
        </p:blipFill>
        <p:spPr>
          <a:xfrm>
            <a:off x="236780" y="236780"/>
            <a:ext cx="10218254" cy="70861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470439" y="480160"/>
            <a:ext cx="6411747" cy="707951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923269" y="3647481"/>
            <a:ext cx="5380568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923269" y="4815019"/>
            <a:ext cx="538056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66" y="924940"/>
            <a:ext cx="2752975" cy="62413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921225" y="6529774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4" y="-1"/>
            <a:ext cx="5348131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481651" y="484188"/>
            <a:ext cx="4722740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496480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-1"/>
            <a:ext cx="3560233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96479" y="3151972"/>
            <a:ext cx="2659330" cy="125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ftr" idx="11"/>
          </p:nvPr>
        </p:nvSpPr>
        <p:spPr>
          <a:xfrm>
            <a:off x="3814375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Custom Layout">
  <p:cSld name="8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3" y="0"/>
            <a:ext cx="10691813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483081" y="484188"/>
            <a:ext cx="9725386" cy="36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ftr" idx="11"/>
          </p:nvPr>
        </p:nvSpPr>
        <p:spPr>
          <a:xfrm>
            <a:off x="483081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2" name="Google Shape;172;p23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73" name="Google Shape;173;p23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74" name="Google Shape;174;p23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23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" y="0"/>
            <a:ext cx="10691813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ftr" idx="11"/>
          </p:nvPr>
        </p:nvSpPr>
        <p:spPr>
          <a:xfrm>
            <a:off x="483081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94" name="Google Shape;194;p24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7" name="Google Shape;207;p24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133806" y="-1"/>
            <a:ext cx="3560233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10075683" y="7135906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6444098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214" name="Google Shape;214;p2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215" name="Google Shape;215;p2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25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5345910" y="-1"/>
            <a:ext cx="5348133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10075683" y="7135906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4735873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6"/>
          <p:cNvGrpSpPr/>
          <p:nvPr/>
        </p:nvGrpSpPr>
        <p:grpSpPr>
          <a:xfrm>
            <a:off x="10518694" y="5451766"/>
            <a:ext cx="97271" cy="1805187"/>
            <a:chOff x="10518694" y="5474626"/>
            <a:chExt cx="97271" cy="1805187"/>
          </a:xfrm>
        </p:grpSpPr>
        <p:grpSp>
          <p:nvGrpSpPr>
            <p:cNvPr id="235" name="Google Shape;235;p26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236" name="Google Shape;236;p26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26"/>
            <p:cNvSpPr txBox="1"/>
            <p:nvPr/>
          </p:nvSpPr>
          <p:spPr>
            <a:xfrm rot="-5400000">
              <a:off x="9886053" y="6107266"/>
              <a:ext cx="1362552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lain White">
  <p:cSld name="1_Plain White">
    <p:bg>
      <p:bgPr>
        <a:solidFill>
          <a:schemeClr val="lt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10691813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4" y="0"/>
            <a:ext cx="2352503" cy="7559675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" y="4346090"/>
            <a:ext cx="9466726" cy="212761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>
                  <a:alpha val="8980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10091712" y="7135971"/>
            <a:ext cx="117019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55" name="Google Shape;255;p27"/>
          <p:cNvSpPr txBox="1"/>
          <p:nvPr/>
        </p:nvSpPr>
        <p:spPr>
          <a:xfrm rot="-5400000">
            <a:off x="9798050" y="6272166"/>
            <a:ext cx="1545295" cy="8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4" b="0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Infomineo Copyright © 2022. All rights reserved.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10091711" y="7135972"/>
            <a:ext cx="117020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789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646836" y="5107144"/>
            <a:ext cx="7449629" cy="57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85"/>
              <a:buFont typeface="Franklin Gothic"/>
              <a:buNone/>
              <a:defRPr sz="4385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/>
          <p:nvPr/>
        </p:nvSpPr>
        <p:spPr>
          <a:xfrm>
            <a:off x="0" y="0"/>
            <a:ext cx="10692865" cy="7559675"/>
          </a:xfrm>
          <a:custGeom>
            <a:avLst/>
            <a:gdLst/>
            <a:ahLst/>
            <a:cxnLst/>
            <a:rect l="l" t="t" r="r" b="b"/>
            <a:pathLst>
              <a:path w="10692865" h="7559675" extrusionOk="0">
                <a:moveTo>
                  <a:pt x="482600" y="483079"/>
                </a:moveTo>
                <a:lnTo>
                  <a:pt x="482600" y="7088267"/>
                </a:lnTo>
                <a:lnTo>
                  <a:pt x="10207986" y="7088267"/>
                </a:lnTo>
                <a:lnTo>
                  <a:pt x="10207986" y="6954202"/>
                </a:lnTo>
                <a:lnTo>
                  <a:pt x="10208732" y="6954202"/>
                </a:lnTo>
                <a:lnTo>
                  <a:pt x="10208732" y="605475"/>
                </a:lnTo>
                <a:lnTo>
                  <a:pt x="10207986" y="605475"/>
                </a:lnTo>
                <a:lnTo>
                  <a:pt x="10207986" y="483079"/>
                </a:lnTo>
                <a:close/>
                <a:moveTo>
                  <a:pt x="0" y="0"/>
                </a:moveTo>
                <a:lnTo>
                  <a:pt x="10692865" y="0"/>
                </a:lnTo>
                <a:lnTo>
                  <a:pt x="10692865" y="686522"/>
                </a:lnTo>
                <a:lnTo>
                  <a:pt x="10691813" y="686522"/>
                </a:lnTo>
                <a:lnTo>
                  <a:pt x="10691813" y="6790918"/>
                </a:lnTo>
                <a:lnTo>
                  <a:pt x="10692865" y="6790918"/>
                </a:lnTo>
                <a:lnTo>
                  <a:pt x="10692865" y="7559675"/>
                </a:lnTo>
                <a:lnTo>
                  <a:pt x="10691813" y="7559675"/>
                </a:lnTo>
                <a:lnTo>
                  <a:pt x="10139332" y="7559675"/>
                </a:lnTo>
                <a:lnTo>
                  <a:pt x="552482" y="7559675"/>
                </a:lnTo>
                <a:lnTo>
                  <a:pt x="1" y="7559675"/>
                </a:lnTo>
                <a:lnTo>
                  <a:pt x="1" y="6790918"/>
                </a:lnTo>
                <a:lnTo>
                  <a:pt x="1" y="686522"/>
                </a:lnTo>
                <a:lnTo>
                  <a:pt x="0" y="686522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28"/>
          <p:cNvGrpSpPr/>
          <p:nvPr/>
        </p:nvGrpSpPr>
        <p:grpSpPr>
          <a:xfrm>
            <a:off x="-523" y="483080"/>
            <a:ext cx="10692865" cy="6593515"/>
            <a:chOff x="-523" y="483080"/>
            <a:chExt cx="10692865" cy="6593515"/>
          </a:xfrm>
        </p:grpSpPr>
        <p:cxnSp>
          <p:nvCxnSpPr>
            <p:cNvPr id="261" name="Google Shape;261;p28"/>
            <p:cNvCxnSpPr/>
            <p:nvPr/>
          </p:nvCxnSpPr>
          <p:spPr>
            <a:xfrm>
              <a:off x="-523" y="4830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8"/>
            <p:cNvCxnSpPr/>
            <p:nvPr/>
          </p:nvCxnSpPr>
          <p:spPr>
            <a:xfrm>
              <a:off x="-523" y="108249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28"/>
            <p:cNvCxnSpPr/>
            <p:nvPr/>
          </p:nvCxnSpPr>
          <p:spPr>
            <a:xfrm>
              <a:off x="-523" y="13821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-523" y="168190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8"/>
            <p:cNvCxnSpPr/>
            <p:nvPr/>
          </p:nvCxnSpPr>
          <p:spPr>
            <a:xfrm>
              <a:off x="-523" y="198160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8"/>
            <p:cNvCxnSpPr/>
            <p:nvPr/>
          </p:nvCxnSpPr>
          <p:spPr>
            <a:xfrm>
              <a:off x="-523" y="228131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-523" y="258101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28"/>
            <p:cNvCxnSpPr/>
            <p:nvPr/>
          </p:nvCxnSpPr>
          <p:spPr>
            <a:xfrm>
              <a:off x="-523" y="288072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28"/>
            <p:cNvCxnSpPr/>
            <p:nvPr/>
          </p:nvCxnSpPr>
          <p:spPr>
            <a:xfrm>
              <a:off x="-523" y="318042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28"/>
            <p:cNvCxnSpPr/>
            <p:nvPr/>
          </p:nvCxnSpPr>
          <p:spPr>
            <a:xfrm>
              <a:off x="-523" y="348013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28"/>
            <p:cNvCxnSpPr/>
            <p:nvPr/>
          </p:nvCxnSpPr>
          <p:spPr>
            <a:xfrm>
              <a:off x="-523" y="377983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28"/>
            <p:cNvCxnSpPr/>
            <p:nvPr/>
          </p:nvCxnSpPr>
          <p:spPr>
            <a:xfrm>
              <a:off x="-523" y="407954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28"/>
            <p:cNvCxnSpPr/>
            <p:nvPr/>
          </p:nvCxnSpPr>
          <p:spPr>
            <a:xfrm>
              <a:off x="-523" y="437924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28"/>
            <p:cNvCxnSpPr/>
            <p:nvPr/>
          </p:nvCxnSpPr>
          <p:spPr>
            <a:xfrm>
              <a:off x="-523" y="467895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28"/>
            <p:cNvCxnSpPr/>
            <p:nvPr/>
          </p:nvCxnSpPr>
          <p:spPr>
            <a:xfrm>
              <a:off x="-523" y="497865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28"/>
            <p:cNvCxnSpPr/>
            <p:nvPr/>
          </p:nvCxnSpPr>
          <p:spPr>
            <a:xfrm>
              <a:off x="-523" y="527836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28"/>
            <p:cNvCxnSpPr/>
            <p:nvPr/>
          </p:nvCxnSpPr>
          <p:spPr>
            <a:xfrm>
              <a:off x="-523" y="557806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28"/>
            <p:cNvCxnSpPr/>
            <p:nvPr/>
          </p:nvCxnSpPr>
          <p:spPr>
            <a:xfrm>
              <a:off x="-523" y="587777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28"/>
            <p:cNvCxnSpPr/>
            <p:nvPr/>
          </p:nvCxnSpPr>
          <p:spPr>
            <a:xfrm>
              <a:off x="-523" y="617747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28"/>
            <p:cNvCxnSpPr/>
            <p:nvPr/>
          </p:nvCxnSpPr>
          <p:spPr>
            <a:xfrm>
              <a:off x="-523" y="64771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28"/>
            <p:cNvCxnSpPr/>
            <p:nvPr/>
          </p:nvCxnSpPr>
          <p:spPr>
            <a:xfrm>
              <a:off x="-523" y="7827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28"/>
            <p:cNvCxnSpPr/>
            <p:nvPr/>
          </p:nvCxnSpPr>
          <p:spPr>
            <a:xfrm>
              <a:off x="-523" y="70765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28"/>
            <p:cNvCxnSpPr/>
            <p:nvPr/>
          </p:nvCxnSpPr>
          <p:spPr>
            <a:xfrm>
              <a:off x="-523" y="67768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4" name="Google Shape;284;p28"/>
          <p:cNvSpPr/>
          <p:nvPr/>
        </p:nvSpPr>
        <p:spPr>
          <a:xfrm>
            <a:off x="482555" y="7088276"/>
            <a:ext cx="9726176" cy="288585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483082" y="1391828"/>
            <a:ext cx="9739052" cy="600004"/>
          </a:xfrm>
          <a:prstGeom prst="rect">
            <a:avLst/>
          </a:pr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8"/>
          <p:cNvGrpSpPr/>
          <p:nvPr/>
        </p:nvGrpSpPr>
        <p:grpSpPr>
          <a:xfrm>
            <a:off x="1065795" y="1991832"/>
            <a:ext cx="8561694" cy="5096444"/>
            <a:chOff x="1215339" y="549274"/>
            <a:chExt cx="9763000" cy="5759450"/>
          </a:xfrm>
        </p:grpSpPr>
        <p:sp>
          <p:nvSpPr>
            <p:cNvPr id="287" name="Google Shape;287;p2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8"/>
          <p:cNvSpPr txBox="1"/>
          <p:nvPr/>
        </p:nvSpPr>
        <p:spPr>
          <a:xfrm>
            <a:off x="483080" y="7127843"/>
            <a:ext cx="7919690" cy="2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10075418" y="7235885"/>
            <a:ext cx="133050" cy="13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482600" y="499818"/>
            <a:ext cx="9725867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28"/>
          <p:cNvGrpSpPr/>
          <p:nvPr/>
        </p:nvGrpSpPr>
        <p:grpSpPr>
          <a:xfrm>
            <a:off x="483085" y="6894071"/>
            <a:ext cx="9725385" cy="60847"/>
            <a:chOff x="550864" y="6156603"/>
            <a:chExt cx="11089971" cy="55199"/>
          </a:xfrm>
        </p:grpSpPr>
        <p:sp>
          <p:nvSpPr>
            <p:cNvPr id="302" name="Google Shape;302;p2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7" name="Google Shape;307;p28"/>
          <p:cNvCxnSpPr/>
          <p:nvPr/>
        </p:nvCxnSpPr>
        <p:spPr>
          <a:xfrm>
            <a:off x="473028" y="416190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8" name="Google Shape;308;p28"/>
          <p:cNvGrpSpPr/>
          <p:nvPr/>
        </p:nvGrpSpPr>
        <p:grpSpPr>
          <a:xfrm>
            <a:off x="10518694" y="5524364"/>
            <a:ext cx="97271" cy="1816409"/>
            <a:chOff x="10518694" y="5463404"/>
            <a:chExt cx="97271" cy="1816408"/>
          </a:xfrm>
        </p:grpSpPr>
        <p:grpSp>
          <p:nvGrpSpPr>
            <p:cNvPr id="309" name="Google Shape;309;p28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310" name="Google Shape;310;p28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3" name="Google Shape;323;p28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  <p:pic>
          <p:nvPicPr>
            <p:cNvPr id="324" name="Google Shape;324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"/>
          <p:cNvSpPr txBox="1">
            <a:spLocks noGrp="1"/>
          </p:cNvSpPr>
          <p:nvPr>
            <p:ph type="ftr" idx="11"/>
          </p:nvPr>
        </p:nvSpPr>
        <p:spPr>
          <a:xfrm>
            <a:off x="483081" y="7144839"/>
            <a:ext cx="428756" cy="13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54"/>
          <p:cNvSpPr txBox="1">
            <a:spLocks noGrp="1"/>
          </p:cNvSpPr>
          <p:nvPr>
            <p:ph type="sldNum" idx="12"/>
          </p:nvPr>
        </p:nvSpPr>
        <p:spPr>
          <a:xfrm>
            <a:off x="10076326" y="7158304"/>
            <a:ext cx="132141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  <p:grpSp>
        <p:nvGrpSpPr>
          <p:cNvPr id="622" name="Google Shape;622;p54"/>
          <p:cNvGrpSpPr/>
          <p:nvPr/>
        </p:nvGrpSpPr>
        <p:grpSpPr>
          <a:xfrm>
            <a:off x="10505395" y="4999543"/>
            <a:ext cx="97271" cy="2250871"/>
            <a:chOff x="11979381" y="4535494"/>
            <a:chExt cx="110919" cy="2041949"/>
          </a:xfrm>
        </p:grpSpPr>
        <p:grpSp>
          <p:nvGrpSpPr>
            <p:cNvPr id="623" name="Google Shape;623;p54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624" name="Google Shape;624;p54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54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4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4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54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54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54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54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54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54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54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54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28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37" name="Google Shape;637;p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54"/>
            <p:cNvSpPr txBox="1"/>
            <p:nvPr/>
          </p:nvSpPr>
          <p:spPr>
            <a:xfrm rot="16200000">
              <a:off x="11250972" y="5263903"/>
              <a:ext cx="1567737" cy="110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702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2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54"/>
          <p:cNvSpPr txBox="1"/>
          <p:nvPr/>
        </p:nvSpPr>
        <p:spPr>
          <a:xfrm>
            <a:off x="10076326" y="7158304"/>
            <a:ext cx="132141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‹N°›</a:t>
            </a:fld>
            <a:endParaRPr sz="877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321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-column page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7F9F8C-FE20-4F23-B2ED-62B51723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10" y="2157008"/>
            <a:ext cx="1803359" cy="746871"/>
          </a:xfrm>
          <a:prstGeom prst="rect">
            <a:avLst/>
          </a:prstGeom>
          <a:ln>
            <a:noFill/>
          </a:ln>
        </p:spPr>
        <p:txBody>
          <a:bodyPr lIns="0" rIns="0"/>
          <a:lstStyle>
            <a:lvl1pPr algn="l">
              <a:defRPr sz="1323">
                <a:latin typeface="+mj-lt"/>
              </a:defRPr>
            </a:lvl1pPr>
            <a:lvl2pPr marL="104994" indent="0" algn="l">
              <a:buNone/>
              <a:defRPr sz="1323"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DA195D-6A61-48A2-B7D9-D830A2C888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01487" y="2157008"/>
            <a:ext cx="1825731" cy="940257"/>
          </a:xfrm>
          <a:prstGeom prst="rect">
            <a:avLst/>
          </a:prstGeom>
          <a:ln>
            <a:noFill/>
          </a:ln>
        </p:spPr>
        <p:txBody>
          <a:bodyPr lIns="0" rIns="0"/>
          <a:lstStyle>
            <a:lvl1pPr algn="l">
              <a:defRPr sz="1323">
                <a:latin typeface="+mj-lt"/>
              </a:defRPr>
            </a:lvl1pPr>
            <a:lvl2pPr algn="l">
              <a:defRPr sz="1323"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3C7AA-000A-483D-8BCB-F19FB02EB4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507293" y="2157008"/>
            <a:ext cx="1826605" cy="940257"/>
          </a:xfrm>
          <a:prstGeom prst="rect">
            <a:avLst/>
          </a:prstGeom>
          <a:ln>
            <a:noFill/>
          </a:ln>
        </p:spPr>
        <p:txBody>
          <a:bodyPr lIns="0" rIns="0"/>
          <a:lstStyle>
            <a:lvl1pPr algn="l">
              <a:defRPr sz="1323">
                <a:latin typeface="+mj-lt"/>
              </a:defRPr>
            </a:lvl1pPr>
            <a:lvl2pPr algn="l">
              <a:defRPr sz="1323"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31E3BEA-16EC-4E3E-AD26-E759153BCB6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94307" y="2157007"/>
            <a:ext cx="1803359" cy="746871"/>
          </a:xfrm>
          <a:prstGeom prst="rect">
            <a:avLst/>
          </a:prstGeom>
          <a:ln>
            <a:noFill/>
          </a:ln>
        </p:spPr>
        <p:txBody>
          <a:bodyPr lIns="0" rIns="0"/>
          <a:lstStyle>
            <a:lvl1pPr algn="l">
              <a:defRPr sz="1323">
                <a:latin typeface="+mj-lt"/>
              </a:defRPr>
            </a:lvl1pPr>
            <a:lvl2pPr marL="104994" indent="0" algn="l">
              <a:buNone/>
              <a:defRPr sz="1323"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9A2B233-4275-4BDC-9335-3673EC3A846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8456022" y="2157008"/>
            <a:ext cx="1826605" cy="940257"/>
          </a:xfrm>
          <a:prstGeom prst="rect">
            <a:avLst/>
          </a:prstGeom>
          <a:ln>
            <a:noFill/>
          </a:ln>
        </p:spPr>
        <p:txBody>
          <a:bodyPr lIns="0" rIns="0"/>
          <a:lstStyle>
            <a:lvl1pPr algn="l">
              <a:defRPr sz="1323">
                <a:latin typeface="+mj-lt"/>
              </a:defRPr>
            </a:lvl1pPr>
            <a:lvl2pPr algn="l">
              <a:defRPr sz="1323"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68FEA71-23BF-4BB6-A7D8-5FA604E84AB3}"/>
              </a:ext>
            </a:extLst>
          </p:cNvPr>
          <p:cNvSpPr/>
          <p:nvPr userDrawn="1"/>
        </p:nvSpPr>
        <p:spPr>
          <a:xfrm>
            <a:off x="525410" y="1550797"/>
            <a:ext cx="1886033" cy="459558"/>
          </a:xfrm>
          <a:prstGeom prst="homePlate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41E8BA80-B00B-4C37-8A28-405DD40A5EC2}"/>
              </a:ext>
            </a:extLst>
          </p:cNvPr>
          <p:cNvSpPr/>
          <p:nvPr userDrawn="1"/>
        </p:nvSpPr>
        <p:spPr>
          <a:xfrm>
            <a:off x="2507294" y="1550797"/>
            <a:ext cx="1909187" cy="459558"/>
          </a:xfrm>
          <a:prstGeom prst="homePlate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DB6AB74-CA27-4D6C-B433-E904ACB53B73}"/>
              </a:ext>
            </a:extLst>
          </p:cNvPr>
          <p:cNvSpPr/>
          <p:nvPr userDrawn="1"/>
        </p:nvSpPr>
        <p:spPr>
          <a:xfrm>
            <a:off x="4493993" y="1550797"/>
            <a:ext cx="1908110" cy="459558"/>
          </a:xfrm>
          <a:prstGeom prst="homePlate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8C717893-7431-4908-90EF-ED9973B7363F}"/>
              </a:ext>
            </a:extLst>
          </p:cNvPr>
          <p:cNvSpPr/>
          <p:nvPr userDrawn="1"/>
        </p:nvSpPr>
        <p:spPr>
          <a:xfrm>
            <a:off x="6499032" y="1550796"/>
            <a:ext cx="1877812" cy="459558"/>
          </a:xfrm>
          <a:prstGeom prst="homePlate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1E74B89C-CBFD-439C-9CBE-DD94AF9E2465}"/>
              </a:ext>
            </a:extLst>
          </p:cNvPr>
          <p:cNvSpPr/>
          <p:nvPr userDrawn="1"/>
        </p:nvSpPr>
        <p:spPr>
          <a:xfrm>
            <a:off x="8456022" y="1550795"/>
            <a:ext cx="1893320" cy="459558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C24A40-68BF-4BF6-9F54-594BFB889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246" y="5766642"/>
            <a:ext cx="9789379" cy="617605"/>
          </a:xfrm>
          <a:prstGeom prst="rect">
            <a:avLst/>
          </a:prstGeom>
        </p:spPr>
        <p:txBody>
          <a:bodyPr/>
          <a:lstStyle>
            <a:lvl1pPr>
              <a:defRPr sz="1323" b="1">
                <a:latin typeface="+mj-lt"/>
              </a:defRPr>
            </a:lvl1pPr>
          </a:lstStyle>
          <a:p>
            <a:pPr lvl="0"/>
            <a:r>
              <a:rPr lang="en-US" dirty="0"/>
              <a:t>Notes/Summary:</a:t>
            </a:r>
          </a:p>
          <a:p>
            <a:pPr lvl="0"/>
            <a:r>
              <a:rPr lang="en-US" b="0" dirty="0"/>
              <a:t>Add notes here.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EDA2D-42D9-4C99-8DD0-5E8FA1049F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83080" y="7144840"/>
            <a:ext cx="428002" cy="134973"/>
          </a:xfrm>
        </p:spPr>
        <p:txBody>
          <a:bodyPr/>
          <a:lstStyle/>
          <a:p>
            <a:r>
              <a:rPr lang="en-US"/>
              <a:t>Sources: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14E18-F87D-4CCF-B057-6B06F46F909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04A32BC-4AEA-4C75-B397-D319FFB728D1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810D087-3B88-4C83-A618-9D5C8D76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88" y="342325"/>
            <a:ext cx="9704877" cy="366447"/>
          </a:xfrm>
          <a:prstGeom prst="rect">
            <a:avLst/>
          </a:prstGeom>
        </p:spPr>
        <p:txBody>
          <a:bodyPr lIns="0" rIns="0"/>
          <a:lstStyle>
            <a:lvl1pPr>
              <a:defRPr sz="2646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F697C88-0438-4912-9936-93A908B40A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387" y="976029"/>
            <a:ext cx="9704877" cy="373307"/>
          </a:xfrm>
          <a:prstGeom prst="rect">
            <a:avLst/>
          </a:prstGeom>
        </p:spPr>
        <p:txBody>
          <a:bodyPr/>
          <a:lstStyle>
            <a:lvl1pPr>
              <a:defRPr sz="1764" b="0">
                <a:latin typeface="+mj-lt"/>
              </a:defRPr>
            </a:lvl1pPr>
          </a:lstStyle>
          <a:p>
            <a:pPr lvl="0"/>
            <a:r>
              <a:rPr lang="en-US" dirty="0"/>
              <a:t>Insert Sub-Text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DB3F4AE-812C-43F6-8952-A3848E8AFFF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9867" y="1602834"/>
            <a:ext cx="1674444" cy="341071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54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F72637C-73C8-4798-A050-39B7097CA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63226" y="1602834"/>
            <a:ext cx="1674444" cy="341071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54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D86313CF-7513-44BE-BD36-0CC1D5E71FF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12331" y="1615310"/>
            <a:ext cx="1674444" cy="341071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54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85FCEECC-025F-419F-B7FD-618320E9A0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8765" y="1615310"/>
            <a:ext cx="1674444" cy="341071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54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4AECF946-0DE9-4C7F-8422-D882A145FA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04070" y="1602833"/>
            <a:ext cx="1674444" cy="341071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54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361921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>
  <p:cSld name="Title Slide (Option 3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467" t="6401" r="10469" b="6358"/>
          <a:stretch/>
        </p:blipFill>
        <p:spPr>
          <a:xfrm>
            <a:off x="482600" y="484188"/>
            <a:ext cx="9726613" cy="65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965199" y="965200"/>
            <a:ext cx="5916987" cy="659447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431143" y="4012444"/>
            <a:ext cx="4869319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431143" y="5169224"/>
            <a:ext cx="486931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1143" y="1469422"/>
            <a:ext cx="2752975" cy="62124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1431143" y="6529774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4)">
  <p:cSld name="Title Slide (Option 4)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544" t="14186" r="6545" b="8000"/>
          <a:stretch/>
        </p:blipFill>
        <p:spPr>
          <a:xfrm>
            <a:off x="0" y="1677776"/>
            <a:ext cx="10691813" cy="58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470439" y="0"/>
            <a:ext cx="6410277" cy="6954202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901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933087" y="3647478"/>
            <a:ext cx="5512036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933087" y="4804261"/>
            <a:ext cx="5512036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87" y="502949"/>
            <a:ext cx="2982150" cy="6729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921225" y="6344579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Layout">
  <p:cSld name="Title only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Grey background)">
  <p:cSld name="Title only (Grey background)">
    <p:bg>
      <p:bgPr>
        <a:solidFill>
          <a:schemeClr val="l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836768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">
  <p:cSld name="3 Column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483082" y="2330619"/>
            <a:ext cx="307545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None/>
              <a:defRPr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2"/>
          </p:nvPr>
        </p:nvSpPr>
        <p:spPr>
          <a:xfrm>
            <a:off x="483082" y="1979613"/>
            <a:ext cx="307545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3"/>
          </p:nvPr>
        </p:nvSpPr>
        <p:spPr>
          <a:xfrm>
            <a:off x="7134750" y="2330619"/>
            <a:ext cx="307398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4"/>
          </p:nvPr>
        </p:nvSpPr>
        <p:spPr>
          <a:xfrm>
            <a:off x="7134750" y="1979613"/>
            <a:ext cx="307398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5"/>
          </p:nvPr>
        </p:nvSpPr>
        <p:spPr>
          <a:xfrm>
            <a:off x="3809627" y="2330619"/>
            <a:ext cx="307398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6"/>
          </p:nvPr>
        </p:nvSpPr>
        <p:spPr>
          <a:xfrm>
            <a:off x="3809627" y="1979613"/>
            <a:ext cx="307398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Layout">
  <p:cSld name="4 Column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83083" y="2330619"/>
            <a:ext cx="22445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None/>
              <a:defRPr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2"/>
          </p:nvPr>
        </p:nvSpPr>
        <p:spPr>
          <a:xfrm>
            <a:off x="483083" y="1979613"/>
            <a:ext cx="224454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3"/>
          </p:nvPr>
        </p:nvSpPr>
        <p:spPr>
          <a:xfrm>
            <a:off x="5472598" y="2330619"/>
            <a:ext cx="2240506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4"/>
          </p:nvPr>
        </p:nvSpPr>
        <p:spPr>
          <a:xfrm>
            <a:off x="5472598" y="1979613"/>
            <a:ext cx="224050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5"/>
          </p:nvPr>
        </p:nvSpPr>
        <p:spPr>
          <a:xfrm>
            <a:off x="2977838" y="2330619"/>
            <a:ext cx="22445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None/>
              <a:defRPr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6"/>
          </p:nvPr>
        </p:nvSpPr>
        <p:spPr>
          <a:xfrm>
            <a:off x="2977838" y="1979613"/>
            <a:ext cx="224454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7"/>
          </p:nvPr>
        </p:nvSpPr>
        <p:spPr>
          <a:xfrm>
            <a:off x="7968227" y="2330619"/>
            <a:ext cx="2240506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8"/>
          </p:nvPr>
        </p:nvSpPr>
        <p:spPr>
          <a:xfrm>
            <a:off x="7968227" y="1979613"/>
            <a:ext cx="224050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483082" y="2330619"/>
            <a:ext cx="173952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2"/>
          </p:nvPr>
        </p:nvSpPr>
        <p:spPr>
          <a:xfrm>
            <a:off x="483082" y="1979613"/>
            <a:ext cx="173952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3"/>
          </p:nvPr>
        </p:nvSpPr>
        <p:spPr>
          <a:xfrm>
            <a:off x="4476015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4"/>
          </p:nvPr>
        </p:nvSpPr>
        <p:spPr>
          <a:xfrm>
            <a:off x="4476015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5"/>
          </p:nvPr>
        </p:nvSpPr>
        <p:spPr>
          <a:xfrm>
            <a:off x="2479548" y="2330619"/>
            <a:ext cx="173952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6"/>
          </p:nvPr>
        </p:nvSpPr>
        <p:spPr>
          <a:xfrm>
            <a:off x="2479548" y="1979613"/>
            <a:ext cx="173952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7"/>
          </p:nvPr>
        </p:nvSpPr>
        <p:spPr>
          <a:xfrm>
            <a:off x="6472478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8"/>
          </p:nvPr>
        </p:nvSpPr>
        <p:spPr>
          <a:xfrm>
            <a:off x="6472478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9"/>
          </p:nvPr>
        </p:nvSpPr>
        <p:spPr>
          <a:xfrm>
            <a:off x="8472070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3"/>
          </p:nvPr>
        </p:nvSpPr>
        <p:spPr>
          <a:xfrm>
            <a:off x="8472070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-1"/>
            <a:ext cx="3560233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81654" y="484188"/>
            <a:ext cx="2698535" cy="125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ftr" idx="11"/>
          </p:nvPr>
        </p:nvSpPr>
        <p:spPr>
          <a:xfrm>
            <a:off x="3814375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DD15171D-2087-E77C-315C-571CEF056F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1451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22" imgW="425" imgH="424" progId="TCLayout.ActiveDocument.1">
                  <p:embed/>
                </p:oleObj>
              </mc:Choice>
              <mc:Fallback>
                <p:oleObj name="Diapositive think-cell" r:id="rId22" imgW="425" imgH="424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DD15171D-2087-E77C-315C-571CEF05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483826" y="1987016"/>
            <a:ext cx="9725387" cy="114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8781" algn="l" rtl="0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Clr>
                <a:schemeClr val="dk2"/>
              </a:buClr>
              <a:buSzPts val="1263"/>
              <a:buFont typeface="Noto Sans Symbols"/>
              <a:buChar char="▪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690" algn="l" rtl="0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781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263"/>
              <a:buFont typeface="Arial"/>
              <a:buChar char="•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690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grpSp>
        <p:nvGrpSpPr>
          <p:cNvPr id="14" name="Google Shape;14;p5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5" name="Google Shape;15;p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6" name="Google Shape;16;p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5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  <p:pic>
          <p:nvPicPr>
            <p:cNvPr id="30" name="Google Shape;30;p5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/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877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5"/>
          <p:cNvCxnSpPr/>
          <p:nvPr/>
        </p:nvCxnSpPr>
        <p:spPr>
          <a:xfrm>
            <a:off x="473028" y="416190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5">
          <p15:clr>
            <a:srgbClr val="F26B43"/>
          </p15:clr>
        </p15:guide>
        <p15:guide id="2" pos="304">
          <p15:clr>
            <a:srgbClr val="F26B43"/>
          </p15:clr>
        </p15:guide>
        <p15:guide id="3" pos="6431">
          <p15:clr>
            <a:srgbClr val="F26B43"/>
          </p15:clr>
        </p15:guide>
        <p15:guide id="4" orient="horz" pos="1247">
          <p15:clr>
            <a:srgbClr val="F26B43"/>
          </p15:clr>
        </p15:guide>
        <p15:guide id="5" orient="horz" pos="4459">
          <p15:clr>
            <a:srgbClr val="F26B43"/>
          </p15:clr>
        </p15:guide>
        <p15:guide id="6" pos="3288">
          <p15:clr>
            <a:srgbClr val="F26B43"/>
          </p15:clr>
        </p15:guide>
        <p15:guide id="7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20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microsoft.com/office/2018/10/relationships/comments" Target="../comments/modernComment_1C1_1D8D922D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 hidden="1">
            <a:extLst>
              <a:ext uri="{FF2B5EF4-FFF2-40B4-BE49-F238E27FC236}">
                <a16:creationId xmlns:a16="http://schemas.microsoft.com/office/drawing/2014/main" id="{E4008805-CCBE-758A-653A-D95B4199CD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303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6" name="Objet 5" hidden="1">
                        <a:extLst>
                          <a:ext uri="{FF2B5EF4-FFF2-40B4-BE49-F238E27FC236}">
                            <a16:creationId xmlns:a16="http://schemas.microsoft.com/office/drawing/2014/main" id="{E4008805-CCBE-758A-653A-D95B4199C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" name="Google Shape;1326;p43"/>
          <p:cNvSpPr/>
          <p:nvPr/>
        </p:nvSpPr>
        <p:spPr>
          <a:xfrm>
            <a:off x="7228319" y="1942482"/>
            <a:ext cx="3200400" cy="5032433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0D996D9-5B56-8423-CD93-09FAE298D19E}"/>
              </a:ext>
            </a:extLst>
          </p:cNvPr>
          <p:cNvGrpSpPr/>
          <p:nvPr/>
        </p:nvGrpSpPr>
        <p:grpSpPr>
          <a:xfrm>
            <a:off x="7228319" y="1942481"/>
            <a:ext cx="3200400" cy="605869"/>
            <a:chOff x="7228319" y="1942481"/>
            <a:chExt cx="3200400" cy="605869"/>
          </a:xfrm>
        </p:grpSpPr>
        <p:sp>
          <p:nvSpPr>
            <p:cNvPr id="1337" name="Google Shape;1337;p43"/>
            <p:cNvSpPr/>
            <p:nvPr/>
          </p:nvSpPr>
          <p:spPr>
            <a:xfrm>
              <a:off x="7228319" y="1942481"/>
              <a:ext cx="3200400" cy="605869"/>
            </a:xfrm>
            <a:prstGeom prst="roundRect">
              <a:avLst>
                <a:gd name="adj" fmla="val 204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800" b="1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38" name="Google Shape;1338;p43"/>
            <p:cNvSpPr txBox="1"/>
            <p:nvPr/>
          </p:nvSpPr>
          <p:spPr>
            <a:xfrm>
              <a:off x="8079785" y="2114610"/>
              <a:ext cx="149746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85000"/>
                </a:lnSpc>
                <a:buClr>
                  <a:srgbClr val="FFFFFF"/>
                </a:buClr>
                <a:buSzPts val="1800"/>
              </a:pPr>
              <a:r>
                <a:rPr lang="en-US" sz="2000" b="1" dirty="0">
                  <a:solidFill>
                    <a:srgbClr val="FFFF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Outcome</a:t>
              </a:r>
              <a:endParaRPr sz="2000" b="1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</p:grpSp>
      <p:sp>
        <p:nvSpPr>
          <p:cNvPr id="1327" name="Google Shape;1327;p43"/>
          <p:cNvSpPr/>
          <p:nvPr/>
        </p:nvSpPr>
        <p:spPr>
          <a:xfrm>
            <a:off x="347503" y="1971647"/>
            <a:ext cx="3200400" cy="5053648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509918" y="2668648"/>
            <a:ext cx="284746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client wanted to have an automated Human Resource Dashboard to track, analyze and report on HR KPIs.</a:t>
            </a:r>
            <a:endParaRPr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just">
              <a:buClr>
                <a:srgbClr val="444444"/>
              </a:buClr>
              <a:buSzPts val="1300"/>
            </a:pP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just"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was looking for: 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178206" algn="just">
              <a:buSzPts val="1300"/>
            </a:pPr>
            <a:endParaRPr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7465055" y="4987335"/>
            <a:ext cx="27716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endParaRPr sz="1200" b="1" dirty="0">
              <a:solidFill>
                <a:srgbClr val="444444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200" b="1" dirty="0">
                <a:solidFill>
                  <a:srgbClr val="444444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sz="12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347502" y="1971646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975359" y="2145052"/>
            <a:ext cx="194468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1263" y="1029225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430725" y="973757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/>
          <p:nvPr/>
        </p:nvCxnSpPr>
        <p:spPr>
          <a:xfrm>
            <a:off x="8763258" y="1764515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8A06663-A444-F931-9249-AA246F0DE259}"/>
              </a:ext>
            </a:extLst>
          </p:cNvPr>
          <p:cNvGrpSpPr/>
          <p:nvPr/>
        </p:nvGrpSpPr>
        <p:grpSpPr>
          <a:xfrm>
            <a:off x="2717999" y="1883068"/>
            <a:ext cx="760341" cy="785580"/>
            <a:chOff x="2365298" y="1883068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65298" y="1883068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86251" y="2016640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6AF0184-D052-4FF5-23C9-C556F346D560}"/>
              </a:ext>
            </a:extLst>
          </p:cNvPr>
          <p:cNvGrpSpPr/>
          <p:nvPr/>
        </p:nvGrpSpPr>
        <p:grpSpPr>
          <a:xfrm>
            <a:off x="555618" y="4258345"/>
            <a:ext cx="2853575" cy="2302748"/>
            <a:chOff x="557230" y="4422202"/>
            <a:chExt cx="2853575" cy="2302748"/>
          </a:xfrm>
        </p:grpSpPr>
        <p:sp>
          <p:nvSpPr>
            <p:cNvPr id="1350" name="Google Shape;1350;p43"/>
            <p:cNvSpPr/>
            <p:nvPr/>
          </p:nvSpPr>
          <p:spPr>
            <a:xfrm>
              <a:off x="557230" y="4449875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1" name="Google Shape;1351;p43" descr="Gears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7324" y="4494278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7324" y="5144133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557230" y="5104039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557230" y="5790491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5" name="Google Shape;1355;p43" descr="Dollar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7324" y="5855711"/>
              <a:ext cx="320754" cy="27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6" name="Google Shape;1356;p43"/>
            <p:cNvSpPr txBox="1"/>
            <p:nvPr/>
          </p:nvSpPr>
          <p:spPr>
            <a:xfrm>
              <a:off x="1144940" y="5740065"/>
              <a:ext cx="2265865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Lower cost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than buying from a specialized company an HR Dashboard tool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8" name="Google Shape;1358;p43"/>
            <p:cNvSpPr txBox="1"/>
            <p:nvPr/>
          </p:nvSpPr>
          <p:spPr>
            <a:xfrm>
              <a:off x="1144940" y="4422202"/>
              <a:ext cx="1937875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Effective and quick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solution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9" name="Google Shape;1359;p43"/>
            <p:cNvSpPr txBox="1"/>
            <p:nvPr/>
          </p:nvSpPr>
          <p:spPr>
            <a:xfrm>
              <a:off x="1144940" y="5029129"/>
              <a:ext cx="221244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Smooth integration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with its existing ERPs 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buSzPts val="1400"/>
              </a:pP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79" name="Google Shape;1379;p43"/>
          <p:cNvSpPr txBox="1"/>
          <p:nvPr/>
        </p:nvSpPr>
        <p:spPr>
          <a:xfrm>
            <a:off x="7356833" y="2668648"/>
            <a:ext cx="298813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recognized 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that the quality of the Data Analytics service provided a useful reporting tool </a:t>
            </a: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resulting in: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endParaRPr lang="en-US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- During the project, Data was corrected in the ERPs 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Manual files </a:t>
            </a: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were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not used anymore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Data Quality improved by 75% </a:t>
            </a:r>
            <a:r>
              <a:rPr lang="en-US" i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for critical data elements </a:t>
            </a: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endParaRPr lang="en-US" i="1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- Estimated 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 FTE </a:t>
            </a: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from the HR department could be 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reallocated to other tasks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444444"/>
              </a:buClr>
              <a:buSzPts val="1300"/>
            </a:pPr>
            <a:endParaRPr lang="en-US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- Helped the company to start its 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Data Transformation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444444"/>
              </a:buClr>
              <a:buSzPts val="1300"/>
            </a:pPr>
            <a:endParaRPr lang="en-US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1">
              <a:buClr>
                <a:srgbClr val="444444"/>
              </a:buClr>
              <a:buSzPts val="1300"/>
            </a:pPr>
            <a:r>
              <a:rPr lang="en-US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- Infomineo has been asked to work with client’s </a:t>
            </a:r>
            <a:r>
              <a:rPr lang="en-US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Finance Team to create another dashboard</a:t>
            </a:r>
            <a:endParaRPr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5" name="Google Shape;1325;p43"/>
          <p:cNvSpPr/>
          <p:nvPr/>
        </p:nvSpPr>
        <p:spPr>
          <a:xfrm>
            <a:off x="3834008" y="1971647"/>
            <a:ext cx="3200400" cy="5029200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4011826" y="2668648"/>
            <a:ext cx="280065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company decided to use</a:t>
            </a: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Infomineo’ Data Analytics service as a solution </a:t>
            </a: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cover</a:t>
            </a: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:</a:t>
            </a:r>
            <a:endParaRPr sz="1600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4" name="Google Shape;1334;p43"/>
          <p:cNvSpPr/>
          <p:nvPr/>
        </p:nvSpPr>
        <p:spPr>
          <a:xfrm>
            <a:off x="3834007" y="1971646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662482" y="2145052"/>
            <a:ext cx="154345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6" name="Google Shape;1336;p43"/>
          <p:cNvSpPr/>
          <p:nvPr/>
        </p:nvSpPr>
        <p:spPr>
          <a:xfrm>
            <a:off x="6175398" y="1883068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348" name="Google Shape;134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98352" y="2013339"/>
            <a:ext cx="527194" cy="52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B3C2502-D2B4-AC00-CEB8-C65A5951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84188"/>
            <a:ext cx="9725386" cy="886397"/>
          </a:xfrm>
        </p:spPr>
        <p:txBody>
          <a:bodyPr vert="horz"/>
          <a:lstStyle/>
          <a:p>
            <a:r>
              <a:rPr lang="en-US" dirty="0"/>
              <a:t>A Comprehensive Dashboard of Key Metrics and Performance Indicators</a:t>
            </a:r>
            <a:endParaRPr lang="fr-FR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BEE3AD1-7470-BBD1-0867-05D7DEC08CF3}"/>
              </a:ext>
            </a:extLst>
          </p:cNvPr>
          <p:cNvGrpSpPr/>
          <p:nvPr/>
        </p:nvGrpSpPr>
        <p:grpSpPr>
          <a:xfrm>
            <a:off x="3968617" y="3779837"/>
            <a:ext cx="2972783" cy="3971268"/>
            <a:chOff x="3962956" y="3854277"/>
            <a:chExt cx="2972783" cy="3971268"/>
          </a:xfrm>
        </p:grpSpPr>
        <p:sp>
          <p:nvSpPr>
            <p:cNvPr id="1357" name="Google Shape;1357;p43"/>
            <p:cNvSpPr txBox="1"/>
            <p:nvPr/>
          </p:nvSpPr>
          <p:spPr>
            <a:xfrm>
              <a:off x="4537396" y="7636583"/>
              <a:ext cx="57" cy="188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endParaRPr sz="1228"/>
            </a:p>
          </p:txBody>
        </p:sp>
        <p:sp>
          <p:nvSpPr>
            <p:cNvPr id="1360" name="Google Shape;1360;p43"/>
            <p:cNvSpPr txBox="1"/>
            <p:nvPr/>
          </p:nvSpPr>
          <p:spPr>
            <a:xfrm>
              <a:off x="4655875" y="6004192"/>
              <a:ext cx="2201816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Ad-hoc deliverables :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buSzPts val="1400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Dictionaries, Creation of Metadata, Data Quality on boarding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1" name="Google Shape;1361;p43"/>
            <p:cNvSpPr txBox="1"/>
            <p:nvPr/>
          </p:nvSpPr>
          <p:spPr>
            <a:xfrm>
              <a:off x="4653161" y="3854277"/>
              <a:ext cx="2282578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Quality &amp; Consistency problems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between the various Data sources 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63" name="Google Shape;1363;p43" descr="List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016685" y="6045354"/>
              <a:ext cx="414446" cy="39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3"/>
            <p:cNvSpPr/>
            <p:nvPr/>
          </p:nvSpPr>
          <p:spPr>
            <a:xfrm>
              <a:off x="3964879" y="6004192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55059" y="3966771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43" descr="Report Icons Added to Dashboard Suggestions - 4me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989921" y="5096927"/>
              <a:ext cx="464128" cy="553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3"/>
            <p:cNvSpPr/>
            <p:nvPr/>
          </p:nvSpPr>
          <p:spPr>
            <a:xfrm>
              <a:off x="3962956" y="5096927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3965854" y="3961144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9B12A-47CA-E52C-3977-4BFD622E5863}"/>
                </a:ext>
              </a:extLst>
            </p:cNvPr>
            <p:cNvSpPr txBox="1"/>
            <p:nvPr/>
          </p:nvSpPr>
          <p:spPr>
            <a:xfrm>
              <a:off x="4653161" y="4941169"/>
              <a:ext cx="22018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Dashboard creation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that reflects HR Team needs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649E9C0-6989-315B-1910-C285C21687F8}"/>
              </a:ext>
            </a:extLst>
          </p:cNvPr>
          <p:cNvGrpSpPr/>
          <p:nvPr/>
        </p:nvGrpSpPr>
        <p:grpSpPr>
          <a:xfrm>
            <a:off x="9562276" y="1860154"/>
            <a:ext cx="760341" cy="782282"/>
            <a:chOff x="10751144" y="1927154"/>
            <a:chExt cx="760341" cy="782282"/>
          </a:xfrm>
        </p:grpSpPr>
        <p:sp>
          <p:nvSpPr>
            <p:cNvPr id="1339" name="Google Shape;1339;p43"/>
            <p:cNvSpPr/>
            <p:nvPr/>
          </p:nvSpPr>
          <p:spPr>
            <a:xfrm>
              <a:off x="10751144" y="1927154"/>
              <a:ext cx="760341" cy="7822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F7767128-27FE-D884-1BEF-6341D9192299}"/>
                </a:ext>
              </a:extLst>
            </p:cNvPr>
            <p:cNvGrpSpPr/>
            <p:nvPr/>
          </p:nvGrpSpPr>
          <p:grpSpPr>
            <a:xfrm>
              <a:off x="10915170" y="2128732"/>
              <a:ext cx="432288" cy="400866"/>
              <a:chOff x="10915170" y="2075424"/>
              <a:chExt cx="432288" cy="400866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>
            <a:extLst>
              <a:ext uri="{FF2B5EF4-FFF2-40B4-BE49-F238E27FC236}">
                <a16:creationId xmlns:a16="http://schemas.microsoft.com/office/drawing/2014/main" id="{9B0FDF27-D68D-238A-51CD-F8C4A3FE17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005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9" name="Objet 8" hidden="1">
                        <a:extLst>
                          <a:ext uri="{FF2B5EF4-FFF2-40B4-BE49-F238E27FC236}">
                            <a16:creationId xmlns:a16="http://schemas.microsoft.com/office/drawing/2014/main" id="{9B0FDF27-D68D-238A-51CD-F8C4A3FE1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C55C8445-77ED-8CED-24C7-2A4E0FD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84189"/>
            <a:ext cx="9725386" cy="886397"/>
          </a:xfrm>
        </p:spPr>
        <p:txBody>
          <a:bodyPr vert="horz"/>
          <a:lstStyle/>
          <a:p>
            <a:r>
              <a:rPr lang="en-US" sz="3200" b="1" dirty="0">
                <a:solidFill>
                  <a:srgbClr val="0F47F2"/>
                </a:solidFill>
              </a:rPr>
              <a:t>A Comprehensive Dashboard of Key Metrics and Performance Indicators</a:t>
            </a:r>
            <a:endParaRPr lang="en-US" dirty="0"/>
          </a:p>
        </p:txBody>
      </p:sp>
      <p:sp>
        <p:nvSpPr>
          <p:cNvPr id="3" name="Google Shape;1327;p43">
            <a:extLst>
              <a:ext uri="{FF2B5EF4-FFF2-40B4-BE49-F238E27FC236}">
                <a16:creationId xmlns:a16="http://schemas.microsoft.com/office/drawing/2014/main" id="{3F71A735-F83C-412D-9312-C77848FD7F99}"/>
              </a:ext>
            </a:extLst>
          </p:cNvPr>
          <p:cNvSpPr/>
          <p:nvPr/>
        </p:nvSpPr>
        <p:spPr>
          <a:xfrm>
            <a:off x="124969" y="1559641"/>
            <a:ext cx="4956482" cy="572485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en-US" sz="1228" dirty="0">
              <a:solidFill>
                <a:srgbClr val="FFFFFF"/>
              </a:solidFill>
            </a:endParaRPr>
          </a:p>
        </p:txBody>
      </p:sp>
      <p:sp>
        <p:nvSpPr>
          <p:cNvPr id="4" name="Google Shape;1331;p43">
            <a:extLst>
              <a:ext uri="{FF2B5EF4-FFF2-40B4-BE49-F238E27FC236}">
                <a16:creationId xmlns:a16="http://schemas.microsoft.com/office/drawing/2014/main" id="{27040624-E6BA-A6EC-D03D-4FF23EED6190}"/>
              </a:ext>
            </a:extLst>
          </p:cNvPr>
          <p:cNvSpPr/>
          <p:nvPr/>
        </p:nvSpPr>
        <p:spPr>
          <a:xfrm>
            <a:off x="124968" y="1559640"/>
            <a:ext cx="4956482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en-US" sz="1228" dirty="0">
              <a:solidFill>
                <a:srgbClr val="FFFFFF"/>
              </a:solidFill>
            </a:endParaRPr>
          </a:p>
        </p:txBody>
      </p:sp>
      <p:sp>
        <p:nvSpPr>
          <p:cNvPr id="5" name="Google Shape;1332;p43">
            <a:extLst>
              <a:ext uri="{FF2B5EF4-FFF2-40B4-BE49-F238E27FC236}">
                <a16:creationId xmlns:a16="http://schemas.microsoft.com/office/drawing/2014/main" id="{7D566193-4658-F966-72F8-08036852C661}"/>
              </a:ext>
            </a:extLst>
          </p:cNvPr>
          <p:cNvSpPr txBox="1"/>
          <p:nvPr/>
        </p:nvSpPr>
        <p:spPr>
          <a:xfrm>
            <a:off x="1649332" y="1737367"/>
            <a:ext cx="190775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sym typeface="Franklin Gothic"/>
              </a:rPr>
              <a:t>Achievements</a:t>
            </a:r>
            <a:endParaRPr lang="en-US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86F2B2-9AA9-E3AA-8705-6908017202E5}"/>
              </a:ext>
            </a:extLst>
          </p:cNvPr>
          <p:cNvSpPr txBox="1"/>
          <p:nvPr/>
        </p:nvSpPr>
        <p:spPr>
          <a:xfrm>
            <a:off x="297614" y="2270006"/>
            <a:ext cx="47005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been elaborated considering that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tools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were identified to contain the Data source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 source reports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created and their extractions’ have been automatized using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Quality Checks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automatized given business rules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Report created contained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main sections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Administrative, Professional Development, Recruitment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 Dashboards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in the report and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 150 graphs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created and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+ 50 KPIs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62D0DBC9-CF8D-FFB2-9C25-718CD5ED9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853" y="4600633"/>
            <a:ext cx="4841046" cy="267000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24B2FE60-8BCE-B917-EE5C-F63CD4947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095" y="1570129"/>
            <a:ext cx="5106511" cy="28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9B768CAB-C12D-23EB-5FC6-A822B775B4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7219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9B768CAB-C12D-23EB-5FC6-A822B775B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" name="Google Shape;1325;p43"/>
          <p:cNvSpPr/>
          <p:nvPr/>
        </p:nvSpPr>
        <p:spPr>
          <a:xfrm>
            <a:off x="3624983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142551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113540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334383" y="2299787"/>
            <a:ext cx="2908603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client collects large amounts of candidates' feedback data during the recruitment process and was looking for ways to analyze the data received through a survey.</a:t>
            </a:r>
          </a:p>
          <a:p>
            <a:pPr>
              <a:buClr>
                <a:srgbClr val="444444"/>
              </a:buClr>
              <a:buSzPts val="1300"/>
            </a:pP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firm was looking for: </a:t>
            </a: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3802802" y="2299787"/>
            <a:ext cx="279321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Infomineo’ s Data Analytics team addressed the client’s challenges by:</a:t>
            </a:r>
            <a:endParaRPr sz="1600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7273191" y="2269982"/>
            <a:ext cx="2830269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analysis provided the client with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overview of candidate sentiments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them to identify areas of strength and areas for improvement in the recruitment process.</a:t>
            </a: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endParaRPr lang="en-US" b="1" dirty="0">
              <a:solidFill>
                <a:srgbClr val="444444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addition, the results of the analysis enabled the client to re-evaluate its recruitment procedures and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data-driven decisions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candidate experience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global, regional, country and departmental level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also helped the client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new perspectives on the power of AI-powered tools</a:t>
            </a: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streamlining and enhancing the analysis of large datasets</a:t>
            </a:r>
          </a:p>
          <a:p>
            <a:pPr>
              <a:buClr>
                <a:srgbClr val="444444"/>
              </a:buClr>
              <a:buSzPts val="1300"/>
            </a:pPr>
            <a:r>
              <a:rPr lang="en-US" b="1" dirty="0">
                <a:solidFill>
                  <a:srgbClr val="444444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13538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701865" y="1647941"/>
            <a:ext cx="20237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sp>
        <p:nvSpPr>
          <p:cNvPr id="1334" name="Google Shape;1334;p43"/>
          <p:cNvSpPr/>
          <p:nvPr/>
        </p:nvSpPr>
        <p:spPr>
          <a:xfrm>
            <a:off x="3624982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495318" y="1647941"/>
            <a:ext cx="14597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7" name="Google Shape;1337;p43"/>
          <p:cNvSpPr/>
          <p:nvPr/>
        </p:nvSpPr>
        <p:spPr>
          <a:xfrm>
            <a:off x="7154583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7979760" y="1647941"/>
            <a:ext cx="15500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2000" dirty="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BB1FF5-5ED4-5481-C7DC-9E94E21D4E0D}"/>
              </a:ext>
            </a:extLst>
          </p:cNvPr>
          <p:cNvGrpSpPr/>
          <p:nvPr/>
        </p:nvGrpSpPr>
        <p:grpSpPr>
          <a:xfrm>
            <a:off x="9481106" y="1320540"/>
            <a:ext cx="760341" cy="785580"/>
            <a:chOff x="9456432" y="1295062"/>
            <a:chExt cx="760341" cy="785580"/>
          </a:xfrm>
        </p:grpSpPr>
        <p:sp>
          <p:nvSpPr>
            <p:cNvPr id="1339" name="Google Shape;1339;p43"/>
            <p:cNvSpPr/>
            <p:nvPr/>
          </p:nvSpPr>
          <p:spPr>
            <a:xfrm>
              <a:off x="9456432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1340" name="Google Shape;1340;p43"/>
            <p:cNvGrpSpPr/>
            <p:nvPr/>
          </p:nvGrpSpPr>
          <p:grpSpPr>
            <a:xfrm>
              <a:off x="9593638" y="1468335"/>
              <a:ext cx="432288" cy="400866"/>
              <a:chOff x="7154863" y="4446588"/>
              <a:chExt cx="527050" cy="506412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7154863" y="4446588"/>
                <a:ext cx="527050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7275513" y="4554538"/>
                <a:ext cx="344488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3291" y="472307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426334" y="446045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>
            <a:cxnSpLocks/>
          </p:cNvCxnSpPr>
          <p:nvPr/>
        </p:nvCxnSpPr>
        <p:spPr>
          <a:xfrm>
            <a:off x="8548800" y="1202687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2B8DFF-DCB3-60BB-638F-FF6EBD0B4246}"/>
              </a:ext>
            </a:extLst>
          </p:cNvPr>
          <p:cNvGrpSpPr/>
          <p:nvPr/>
        </p:nvGrpSpPr>
        <p:grpSpPr>
          <a:xfrm>
            <a:off x="5970958" y="1327342"/>
            <a:ext cx="760341" cy="785580"/>
            <a:chOff x="6081621" y="1295062"/>
            <a:chExt cx="760341" cy="785580"/>
          </a:xfrm>
        </p:grpSpPr>
        <p:sp>
          <p:nvSpPr>
            <p:cNvPr id="1336" name="Google Shape;1336;p43"/>
            <p:cNvSpPr/>
            <p:nvPr/>
          </p:nvSpPr>
          <p:spPr>
            <a:xfrm>
              <a:off x="6081621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8" name="Google Shape;1348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1512" y="1425333"/>
              <a:ext cx="527194" cy="527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F8A3B65-F57B-AF83-B7BD-05B3C8783C9D}"/>
              </a:ext>
            </a:extLst>
          </p:cNvPr>
          <p:cNvGrpSpPr/>
          <p:nvPr/>
        </p:nvGrpSpPr>
        <p:grpSpPr>
          <a:xfrm>
            <a:off x="2482646" y="1352211"/>
            <a:ext cx="760341" cy="785580"/>
            <a:chOff x="2399025" y="1295062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99025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19978" y="1428634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82AEC42-492F-E659-38F6-FC337E011C11}"/>
              </a:ext>
            </a:extLst>
          </p:cNvPr>
          <p:cNvGrpSpPr/>
          <p:nvPr/>
        </p:nvGrpSpPr>
        <p:grpSpPr>
          <a:xfrm>
            <a:off x="235802" y="4630725"/>
            <a:ext cx="400943" cy="400943"/>
            <a:chOff x="247232" y="4704668"/>
            <a:chExt cx="400943" cy="400943"/>
          </a:xfrm>
        </p:grpSpPr>
        <p:sp>
          <p:nvSpPr>
            <p:cNvPr id="1350" name="Google Shape;1350;p43"/>
            <p:cNvSpPr/>
            <p:nvPr/>
          </p:nvSpPr>
          <p:spPr>
            <a:xfrm>
              <a:off x="247232" y="4704668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1" name="Google Shape;1351;p43" descr="Gears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327" y="4749071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FF26467-81F4-148B-DB0E-8EF73638DBF8}"/>
              </a:ext>
            </a:extLst>
          </p:cNvPr>
          <p:cNvGrpSpPr/>
          <p:nvPr/>
        </p:nvGrpSpPr>
        <p:grpSpPr>
          <a:xfrm>
            <a:off x="235802" y="5943055"/>
            <a:ext cx="400943" cy="400943"/>
            <a:chOff x="247232" y="5885905"/>
            <a:chExt cx="400943" cy="400943"/>
          </a:xfrm>
        </p:grpSpPr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7326" y="5925999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247232" y="5885905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58" name="Google Shape;1358;p43"/>
          <p:cNvSpPr txBox="1"/>
          <p:nvPr/>
        </p:nvSpPr>
        <p:spPr>
          <a:xfrm>
            <a:off x="781681" y="4634532"/>
            <a:ext cx="228525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Automated tool to </a:t>
            </a:r>
            <a:r>
              <a:rPr lang="en-US" sz="1600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analyse candidate feedback</a:t>
            </a: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as opposed to doing it manually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9" name="Google Shape;1359;p43"/>
          <p:cNvSpPr txBox="1"/>
          <p:nvPr/>
        </p:nvSpPr>
        <p:spPr>
          <a:xfrm>
            <a:off x="742742" y="5886265"/>
            <a:ext cx="232419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Generate relevant insights from the analysed data to improve the candidate recruitment experience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0" name="Google Shape;1360;p43"/>
          <p:cNvSpPr txBox="1"/>
          <p:nvPr/>
        </p:nvSpPr>
        <p:spPr>
          <a:xfrm>
            <a:off x="4199408" y="6105013"/>
            <a:ext cx="242317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Dashboard creation 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Allowing for easy filtering of feedback and candidate sentiment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1" name="Google Shape;1361;p43"/>
          <p:cNvSpPr txBox="1"/>
          <p:nvPr/>
        </p:nvSpPr>
        <p:spPr>
          <a:xfrm>
            <a:off x="4212034" y="3018494"/>
            <a:ext cx="24105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Conducted sentiment analysis using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state-of-the-art language model Roberta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analyze candidate feedback 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extract the overall sentiment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6A9F99-9D89-FE4C-7506-86EB99E13231}"/>
              </a:ext>
            </a:extLst>
          </p:cNvPr>
          <p:cNvGrpSpPr/>
          <p:nvPr/>
        </p:nvGrpSpPr>
        <p:grpSpPr>
          <a:xfrm>
            <a:off x="3645835" y="6185023"/>
            <a:ext cx="518058" cy="499532"/>
            <a:chOff x="5500828" y="6320274"/>
            <a:chExt cx="518058" cy="499532"/>
          </a:xfrm>
        </p:grpSpPr>
        <p:pic>
          <p:nvPicPr>
            <p:cNvPr id="1363" name="Google Shape;1363;p43" descr="List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52634" y="6361436"/>
              <a:ext cx="414446" cy="39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3"/>
            <p:cNvSpPr/>
            <p:nvPr/>
          </p:nvSpPr>
          <p:spPr>
            <a:xfrm>
              <a:off x="5500828" y="6320274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08D56E-E5A2-A104-8F64-D7BCE8B0F281}"/>
              </a:ext>
            </a:extLst>
          </p:cNvPr>
          <p:cNvGrpSpPr/>
          <p:nvPr/>
        </p:nvGrpSpPr>
        <p:grpSpPr>
          <a:xfrm>
            <a:off x="3681082" y="4281143"/>
            <a:ext cx="518058" cy="553977"/>
            <a:chOff x="5498905" y="4169287"/>
            <a:chExt cx="518058" cy="553977"/>
          </a:xfrm>
        </p:grpSpPr>
        <p:pic>
          <p:nvPicPr>
            <p:cNvPr id="1378" name="Google Shape;1378;p43" descr="Report Icons Added to Dashboard Suggestions - 4me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525870" y="4169287"/>
              <a:ext cx="464128" cy="553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3"/>
            <p:cNvSpPr/>
            <p:nvPr/>
          </p:nvSpPr>
          <p:spPr>
            <a:xfrm>
              <a:off x="5498905" y="4169287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64022A-9A9E-EA90-D3E4-271699B6F8FE}"/>
              </a:ext>
            </a:extLst>
          </p:cNvPr>
          <p:cNvGrpSpPr/>
          <p:nvPr/>
        </p:nvGrpSpPr>
        <p:grpSpPr>
          <a:xfrm>
            <a:off x="3636512" y="3125859"/>
            <a:ext cx="518058" cy="505159"/>
            <a:chOff x="5501803" y="3033502"/>
            <a:chExt cx="518058" cy="505159"/>
          </a:xfrm>
        </p:grpSpPr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591008" y="3039129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1" name="Google Shape;1381;p43"/>
            <p:cNvSpPr/>
            <p:nvPr/>
          </p:nvSpPr>
          <p:spPr>
            <a:xfrm>
              <a:off x="5501803" y="3033502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Google Shape;1361;p43">
            <a:extLst>
              <a:ext uri="{FF2B5EF4-FFF2-40B4-BE49-F238E27FC236}">
                <a16:creationId xmlns:a16="http://schemas.microsoft.com/office/drawing/2014/main" id="{DBF9DA96-1BF9-563A-C39B-5A6DAC86B4EC}"/>
              </a:ext>
            </a:extLst>
          </p:cNvPr>
          <p:cNvSpPr txBox="1"/>
          <p:nvPr/>
        </p:nvSpPr>
        <p:spPr>
          <a:xfrm>
            <a:off x="4246958" y="4244316"/>
            <a:ext cx="2349053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Utilized 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text summarization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AI's GPT-3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extract key insights from candidate comments, focusing on areas of concern such as discrimination and unprofessionalism and showing the specific comments.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919;p38">
            <a:extLst>
              <a:ext uri="{FF2B5EF4-FFF2-40B4-BE49-F238E27FC236}">
                <a16:creationId xmlns:a16="http://schemas.microsoft.com/office/drawing/2014/main" id="{A475CFA9-914C-F7BB-35E5-9CD9D38CB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188" y="484188"/>
            <a:ext cx="972502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Assessing Candidate Experience through </a:t>
            </a:r>
            <a:br>
              <a:rPr lang="en-US" sz="2400" b="1" dirty="0">
                <a:solidFill>
                  <a:srgbClr val="0F47F2"/>
                </a:solidFill>
              </a:rPr>
            </a:br>
            <a:r>
              <a:rPr lang="en-US" sz="2400" b="1" dirty="0">
                <a:solidFill>
                  <a:srgbClr val="0F47F2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0048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3CDD8DC6-1408-2700-732B-18A3E97957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5104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327;p43">
            <a:extLst>
              <a:ext uri="{FF2B5EF4-FFF2-40B4-BE49-F238E27FC236}">
                <a16:creationId xmlns:a16="http://schemas.microsoft.com/office/drawing/2014/main" id="{D9712127-1D97-9954-1DEC-A0124467CD0A}"/>
              </a:ext>
            </a:extLst>
          </p:cNvPr>
          <p:cNvSpPr/>
          <p:nvPr/>
        </p:nvSpPr>
        <p:spPr>
          <a:xfrm>
            <a:off x="6404793" y="1519572"/>
            <a:ext cx="3700414" cy="5834206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5" name="Google Shape;1327;p43">
            <a:extLst>
              <a:ext uri="{FF2B5EF4-FFF2-40B4-BE49-F238E27FC236}">
                <a16:creationId xmlns:a16="http://schemas.microsoft.com/office/drawing/2014/main" id="{9FA172F2-F097-83A9-3977-F6106B4F911B}"/>
              </a:ext>
            </a:extLst>
          </p:cNvPr>
          <p:cNvSpPr/>
          <p:nvPr/>
        </p:nvSpPr>
        <p:spPr>
          <a:xfrm>
            <a:off x="209654" y="1519572"/>
            <a:ext cx="3700414" cy="5834206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895" name="Google Shape;8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rgbClr val="0F47F2"/>
                </a:solidFill>
              </a:rPr>
              <a:t>Assessing Candidate Experience through </a:t>
            </a:r>
            <a:br>
              <a:rPr lang="en-US" sz="3200" b="1" dirty="0">
                <a:solidFill>
                  <a:srgbClr val="0F47F2"/>
                </a:solidFill>
              </a:rPr>
            </a:br>
            <a:r>
              <a:rPr lang="en-US" sz="3200" b="1" dirty="0">
                <a:solidFill>
                  <a:srgbClr val="0F47F2"/>
                </a:solidFill>
              </a:rPr>
              <a:t>Sentiment Analysis</a:t>
            </a:r>
            <a:endParaRPr dirty="0"/>
          </a:p>
        </p:txBody>
      </p:sp>
      <p:sp>
        <p:nvSpPr>
          <p:cNvPr id="896" name="Google Shape;896;p29"/>
          <p:cNvSpPr txBox="1"/>
          <p:nvPr/>
        </p:nvSpPr>
        <p:spPr>
          <a:xfrm>
            <a:off x="6772714" y="4044016"/>
            <a:ext cx="3383280" cy="14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Exploiting </a:t>
            </a:r>
            <a:r>
              <a:rPr lang="en-US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OpenAI's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GPT-3 API for Text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GPT-3 model, to perform targeted text summarization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the model with trained embeddings and specific summarization objectives for precise insight extraction</a:t>
            </a:r>
          </a:p>
        </p:txBody>
      </p:sp>
      <p:sp>
        <p:nvSpPr>
          <p:cNvPr id="897" name="Google Shape;897;p29"/>
          <p:cNvSpPr txBox="1"/>
          <p:nvPr/>
        </p:nvSpPr>
        <p:spPr>
          <a:xfrm>
            <a:off x="6772714" y="2368998"/>
            <a:ext cx="3383280" cy="162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Creating Embeddings for Candidate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Tokenizing candidate comments custom NLP techniques and open-source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high-dimensional vector representations (embeddings) for each comment via </a:t>
            </a:r>
            <a:r>
              <a:rPr lang="en-US" sz="122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OpenAI's</a:t>
            </a: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Embeddings API to  enhance performance.</a:t>
            </a:r>
            <a:endParaRPr sz="1228" dirty="0"/>
          </a:p>
        </p:txBody>
      </p:sp>
      <p:sp>
        <p:nvSpPr>
          <p:cNvPr id="898" name="Google Shape;898;p29"/>
          <p:cNvSpPr txBox="1"/>
          <p:nvPr/>
        </p:nvSpPr>
        <p:spPr>
          <a:xfrm>
            <a:off x="6772714" y="5658689"/>
            <a:ext cx="3332494" cy="170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Prioritizing and Categorizing Comments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Instructing GPT-3 to prioritize comments related to topics specified by the client : Discrimination, Rudeness, Suggested Improvements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Appling custom filters and thresholds to fine-tune the categorization and selection of comments</a:t>
            </a:r>
          </a:p>
        </p:txBody>
      </p:sp>
      <p:grpSp>
        <p:nvGrpSpPr>
          <p:cNvPr id="899" name="Google Shape;899;p29"/>
          <p:cNvGrpSpPr/>
          <p:nvPr/>
        </p:nvGrpSpPr>
        <p:grpSpPr>
          <a:xfrm>
            <a:off x="5442496" y="3100994"/>
            <a:ext cx="1226698" cy="2897997"/>
            <a:chOff x="6492875" y="2522000"/>
            <a:chExt cx="1226693" cy="2902392"/>
          </a:xfrm>
        </p:grpSpPr>
        <p:cxnSp>
          <p:nvCxnSpPr>
            <p:cNvPr id="900" name="Google Shape;900;p29"/>
            <p:cNvCxnSpPr/>
            <p:nvPr/>
          </p:nvCxnSpPr>
          <p:spPr>
            <a:xfrm rot="10800000" flipH="1">
              <a:off x="6709312" y="2559049"/>
              <a:ext cx="530225" cy="52886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29"/>
            <p:cNvCxnSpPr/>
            <p:nvPr/>
          </p:nvCxnSpPr>
          <p:spPr>
            <a:xfrm>
              <a:off x="7239537" y="2559049"/>
              <a:ext cx="431263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29"/>
            <p:cNvCxnSpPr/>
            <p:nvPr/>
          </p:nvCxnSpPr>
          <p:spPr>
            <a:xfrm>
              <a:off x="7057246" y="3985260"/>
              <a:ext cx="613554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03" name="Google Shape;903;p29"/>
            <p:cNvGrpSpPr/>
            <p:nvPr/>
          </p:nvGrpSpPr>
          <p:grpSpPr>
            <a:xfrm rot="10800000" flipH="1">
              <a:off x="6492875" y="4677954"/>
              <a:ext cx="1177925" cy="709389"/>
              <a:chOff x="6492875" y="5389870"/>
              <a:chExt cx="1177925" cy="709389"/>
            </a:xfrm>
          </p:grpSpPr>
          <p:cxnSp>
            <p:nvCxnSpPr>
              <p:cNvPr id="904" name="Google Shape;904;p29"/>
              <p:cNvCxnSpPr/>
              <p:nvPr/>
            </p:nvCxnSpPr>
            <p:spPr>
              <a:xfrm rot="10800000" flipH="1">
                <a:off x="6492875" y="5389870"/>
                <a:ext cx="746662" cy="70938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5" name="Google Shape;905;p29"/>
              <p:cNvCxnSpPr/>
              <p:nvPr/>
            </p:nvCxnSpPr>
            <p:spPr>
              <a:xfrm>
                <a:off x="7239537" y="5389870"/>
                <a:ext cx="431263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06" name="Google Shape;906;p29"/>
            <p:cNvSpPr/>
            <p:nvPr/>
          </p:nvSpPr>
          <p:spPr>
            <a:xfrm flipH="1">
              <a:off x="7645470" y="2522000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9"/>
            <p:cNvSpPr/>
            <p:nvPr/>
          </p:nvSpPr>
          <p:spPr>
            <a:xfrm flipH="1">
              <a:off x="7645470" y="3952581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9"/>
            <p:cNvSpPr/>
            <p:nvPr/>
          </p:nvSpPr>
          <p:spPr>
            <a:xfrm flipH="1">
              <a:off x="7645470" y="5350294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29"/>
          <p:cNvGrpSpPr/>
          <p:nvPr/>
        </p:nvGrpSpPr>
        <p:grpSpPr>
          <a:xfrm flipH="1">
            <a:off x="3686869" y="3100994"/>
            <a:ext cx="1226700" cy="2897997"/>
            <a:chOff x="6492875" y="2522000"/>
            <a:chExt cx="1226693" cy="2902392"/>
          </a:xfrm>
        </p:grpSpPr>
        <p:cxnSp>
          <p:nvCxnSpPr>
            <p:cNvPr id="910" name="Google Shape;910;p29"/>
            <p:cNvCxnSpPr/>
            <p:nvPr/>
          </p:nvCxnSpPr>
          <p:spPr>
            <a:xfrm rot="10800000" flipH="1">
              <a:off x="6709312" y="2559049"/>
              <a:ext cx="530225" cy="52886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29"/>
            <p:cNvCxnSpPr/>
            <p:nvPr/>
          </p:nvCxnSpPr>
          <p:spPr>
            <a:xfrm>
              <a:off x="7239537" y="2559049"/>
              <a:ext cx="431263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29"/>
            <p:cNvCxnSpPr/>
            <p:nvPr/>
          </p:nvCxnSpPr>
          <p:spPr>
            <a:xfrm>
              <a:off x="7057246" y="3985260"/>
              <a:ext cx="613554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13" name="Google Shape;913;p29"/>
            <p:cNvGrpSpPr/>
            <p:nvPr/>
          </p:nvGrpSpPr>
          <p:grpSpPr>
            <a:xfrm rot="10800000" flipH="1">
              <a:off x="6492875" y="4677954"/>
              <a:ext cx="1177925" cy="709389"/>
              <a:chOff x="6492875" y="5389870"/>
              <a:chExt cx="1177925" cy="709389"/>
            </a:xfrm>
          </p:grpSpPr>
          <p:cxnSp>
            <p:nvCxnSpPr>
              <p:cNvPr id="914" name="Google Shape;914;p29"/>
              <p:cNvCxnSpPr/>
              <p:nvPr/>
            </p:nvCxnSpPr>
            <p:spPr>
              <a:xfrm rot="10800000" flipH="1">
                <a:off x="6492875" y="5389870"/>
                <a:ext cx="746662" cy="70938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5" name="Google Shape;915;p29"/>
              <p:cNvCxnSpPr/>
              <p:nvPr/>
            </p:nvCxnSpPr>
            <p:spPr>
              <a:xfrm>
                <a:off x="7239537" y="5389870"/>
                <a:ext cx="431263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916" name="Google Shape;916;p29"/>
            <p:cNvSpPr/>
            <p:nvPr/>
          </p:nvSpPr>
          <p:spPr>
            <a:xfrm flipH="1">
              <a:off x="7645470" y="2522000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9"/>
            <p:cNvSpPr/>
            <p:nvPr/>
          </p:nvSpPr>
          <p:spPr>
            <a:xfrm flipH="1">
              <a:off x="7645470" y="3952581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9"/>
            <p:cNvSpPr/>
            <p:nvPr/>
          </p:nvSpPr>
          <p:spPr>
            <a:xfrm flipH="1">
              <a:off x="7645470" y="5350294"/>
              <a:ext cx="74098" cy="740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2631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9" name="Google Shape;919;p29"/>
          <p:cNvSpPr txBox="1"/>
          <p:nvPr/>
        </p:nvSpPr>
        <p:spPr>
          <a:xfrm>
            <a:off x="398102" y="4044016"/>
            <a:ext cx="3383280" cy="15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Fine-tuning the model to client-needs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limitations in the pre-trained model’s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</a:t>
            </a:r>
            <a:r>
              <a:rPr lang="en-US" sz="122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labelization</a:t>
            </a: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a representative sample of candidates’ feedback data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the model using the labeled data to better handle nuances and provide more accurate sentiment analysis results.</a:t>
            </a:r>
          </a:p>
        </p:txBody>
      </p:sp>
      <p:sp>
        <p:nvSpPr>
          <p:cNvPr id="920" name="Google Shape;920;p29"/>
          <p:cNvSpPr txBox="1"/>
          <p:nvPr/>
        </p:nvSpPr>
        <p:spPr>
          <a:xfrm>
            <a:off x="392116" y="2368998"/>
            <a:ext cx="3383280" cy="1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Leveraging pre-trained Roberta Model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Candidates’ feedback  cleaning and pre-processing to ensure optimal input for the model.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"sentiment-Roberta-large model” as is for a start </a:t>
            </a:r>
            <a:r>
              <a:rPr lang="en-US" sz="122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modelization</a:t>
            </a: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921" name="Google Shape;921;p29"/>
          <p:cNvSpPr txBox="1"/>
          <p:nvPr/>
        </p:nvSpPr>
        <p:spPr>
          <a:xfrm>
            <a:off x="392116" y="5658689"/>
            <a:ext cx="3383280" cy="15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Heading </a:t>
            </a:r>
            <a:endParaRPr b="1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the fine-tuned model with the ETL pipeline, automating sentiment analysis on incoming data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Dashboarding for dynamic visualization of key insights, trends, and actionable feedback categories</a:t>
            </a:r>
          </a:p>
        </p:txBody>
      </p:sp>
      <p:sp>
        <p:nvSpPr>
          <p:cNvPr id="922" name="Google Shape;922;p29"/>
          <p:cNvSpPr/>
          <p:nvPr/>
        </p:nvSpPr>
        <p:spPr>
          <a:xfrm>
            <a:off x="4524601" y="3814540"/>
            <a:ext cx="1290654" cy="1290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Large Language Models Utilizations</a:t>
            </a:r>
            <a:endParaRPr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5B234F-A52D-F1F5-B7BB-EFB0DFA642DE}"/>
              </a:ext>
            </a:extLst>
          </p:cNvPr>
          <p:cNvSpPr txBox="1"/>
          <p:nvPr/>
        </p:nvSpPr>
        <p:spPr>
          <a:xfrm>
            <a:off x="455721" y="1594795"/>
            <a:ext cx="320828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1400" b="1" dirty="0">
                <a:solidFill>
                  <a:srgbClr val="0F47F2"/>
                </a:solidFill>
              </a:rPr>
              <a:t>Distinguishing Positive and Negative Feedback candidates’ comments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EEF344-111A-4B9B-483C-871C429FE803}"/>
              </a:ext>
            </a:extLst>
          </p:cNvPr>
          <p:cNvSpPr txBox="1"/>
          <p:nvPr/>
        </p:nvSpPr>
        <p:spPr>
          <a:xfrm>
            <a:off x="6650860" y="1594795"/>
            <a:ext cx="320828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1400" b="1" dirty="0">
                <a:solidFill>
                  <a:srgbClr val="0F47F2"/>
                </a:solidFill>
              </a:rPr>
              <a:t>Highlighting Critical Insights: Advanced Text Summarization and GPT-3 Driven Categorization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2B7E9D32-1B90-74A7-D172-CCCCCBE553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68754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3" imgW="395" imgH="396" progId="TCLayout.ActiveDocument.1">
                  <p:embed/>
                </p:oleObj>
              </mc:Choice>
              <mc:Fallback>
                <p:oleObj name="Diapositive think-cell" r:id="rId3" imgW="395" imgH="396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2B7E9D32-1B90-74A7-D172-CCCCCBE55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A644B76F-18AE-B601-D6D2-077FE497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84188"/>
            <a:ext cx="9725386" cy="886397"/>
          </a:xfrm>
        </p:spPr>
        <p:txBody>
          <a:bodyPr vert="horz"/>
          <a:lstStyle/>
          <a:p>
            <a:r>
              <a:rPr lang="en-US" dirty="0"/>
              <a:t>Assessing Candidate Experience through </a:t>
            </a:r>
            <a:br>
              <a:rPr lang="en-US" dirty="0"/>
            </a:br>
            <a:r>
              <a:rPr lang="en-US" dirty="0"/>
              <a:t>Sentiment Analysis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D8AFCC-57F6-5AFB-B425-A20C849F7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6" y="1637212"/>
            <a:ext cx="5664311" cy="36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9B768CAB-C12D-23EB-5FC6-A822B775B4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8164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9B768CAB-C12D-23EB-5FC6-A822B775B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" name="Google Shape;1325;p43"/>
          <p:cNvSpPr/>
          <p:nvPr/>
        </p:nvSpPr>
        <p:spPr>
          <a:xfrm>
            <a:off x="3624983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142551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113540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13538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701865" y="1647941"/>
            <a:ext cx="20237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sp>
        <p:nvSpPr>
          <p:cNvPr id="1334" name="Google Shape;1334;p43"/>
          <p:cNvSpPr/>
          <p:nvPr/>
        </p:nvSpPr>
        <p:spPr>
          <a:xfrm>
            <a:off x="3624982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495318" y="1647941"/>
            <a:ext cx="14597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7" name="Google Shape;1337;p43"/>
          <p:cNvSpPr/>
          <p:nvPr/>
        </p:nvSpPr>
        <p:spPr>
          <a:xfrm>
            <a:off x="7142551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7967728" y="1647941"/>
            <a:ext cx="15500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2000" dirty="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BB1FF5-5ED4-5481-C7DC-9E94E21D4E0D}"/>
              </a:ext>
            </a:extLst>
          </p:cNvPr>
          <p:cNvGrpSpPr/>
          <p:nvPr/>
        </p:nvGrpSpPr>
        <p:grpSpPr>
          <a:xfrm>
            <a:off x="9469074" y="1320540"/>
            <a:ext cx="760341" cy="785580"/>
            <a:chOff x="9456432" y="1295062"/>
            <a:chExt cx="760341" cy="785580"/>
          </a:xfrm>
        </p:grpSpPr>
        <p:sp>
          <p:nvSpPr>
            <p:cNvPr id="1339" name="Google Shape;1339;p43"/>
            <p:cNvSpPr/>
            <p:nvPr/>
          </p:nvSpPr>
          <p:spPr>
            <a:xfrm>
              <a:off x="9456432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1340" name="Google Shape;1340;p43"/>
            <p:cNvGrpSpPr/>
            <p:nvPr/>
          </p:nvGrpSpPr>
          <p:grpSpPr>
            <a:xfrm>
              <a:off x="9593638" y="1468335"/>
              <a:ext cx="432288" cy="400866"/>
              <a:chOff x="7154863" y="4446588"/>
              <a:chExt cx="527050" cy="506412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7154863" y="4446588"/>
                <a:ext cx="527050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7275513" y="4554538"/>
                <a:ext cx="344488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4741" y="496212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558687" y="446045"/>
            <a:ext cx="1053168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>
            <a:cxnSpLocks/>
          </p:cNvCxnSpPr>
          <p:nvPr/>
        </p:nvCxnSpPr>
        <p:spPr>
          <a:xfrm>
            <a:off x="8633024" y="1202687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2B8DFF-DCB3-60BB-638F-FF6EBD0B4246}"/>
              </a:ext>
            </a:extLst>
          </p:cNvPr>
          <p:cNvGrpSpPr/>
          <p:nvPr/>
        </p:nvGrpSpPr>
        <p:grpSpPr>
          <a:xfrm>
            <a:off x="5958926" y="1327342"/>
            <a:ext cx="760341" cy="785580"/>
            <a:chOff x="6081621" y="1295062"/>
            <a:chExt cx="760341" cy="785580"/>
          </a:xfrm>
        </p:grpSpPr>
        <p:sp>
          <p:nvSpPr>
            <p:cNvPr id="1336" name="Google Shape;1336;p43"/>
            <p:cNvSpPr/>
            <p:nvPr/>
          </p:nvSpPr>
          <p:spPr>
            <a:xfrm>
              <a:off x="6081621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8" name="Google Shape;1348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1512" y="1425333"/>
              <a:ext cx="527194" cy="527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F8A3B65-F57B-AF83-B7BD-05B3C8783C9D}"/>
              </a:ext>
            </a:extLst>
          </p:cNvPr>
          <p:cNvGrpSpPr/>
          <p:nvPr/>
        </p:nvGrpSpPr>
        <p:grpSpPr>
          <a:xfrm>
            <a:off x="2482646" y="1352211"/>
            <a:ext cx="760341" cy="785580"/>
            <a:chOff x="2399025" y="1295062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99025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19978" y="1428634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919;p38">
            <a:extLst>
              <a:ext uri="{FF2B5EF4-FFF2-40B4-BE49-F238E27FC236}">
                <a16:creationId xmlns:a16="http://schemas.microsoft.com/office/drawing/2014/main" id="{A475CFA9-914C-F7BB-35E5-9CD9D38CB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189" y="484188"/>
            <a:ext cx="838308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Web Scraping Tool for Second-Hand Car Sales and Accurate Pricing Predictions Based on Car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09460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3"/>
          <p:cNvSpPr/>
          <p:nvPr/>
        </p:nvSpPr>
        <p:spPr>
          <a:xfrm>
            <a:off x="3997731" y="1209428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933314" y="1253012"/>
            <a:ext cx="2277367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328269" y="1164434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509329" y="2023431"/>
            <a:ext cx="1921731" cy="210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14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 aid analysis for projects in the automobile sector, the client needed to collect data from an e-commerce platform and analyse this data.</a:t>
            </a: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endParaRPr lang="en-US"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14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 an efficient : </a:t>
            </a:r>
            <a:endParaRPr sz="1228" dirty="0"/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5547775" y="2112009"/>
            <a:ext cx="1921731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140" b="1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Infomineo’ s Data Analytics delivered:</a:t>
            </a:r>
            <a:endParaRPr sz="1228" dirty="0">
              <a:solidFill>
                <a:srgbClr val="222222"/>
              </a:solidFill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8043559" y="2082204"/>
            <a:ext cx="201177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13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full-fledged webscraping tool, operable through a user interface was delivered to the client.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endParaRPr lang="en-US" sz="113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13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solution enabled the client to extract listings from the e-commerce platform, across all cities and categories, using specific keywords.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endParaRPr lang="en-US" sz="113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13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data and the insights generated </a:t>
            </a:r>
            <a:r>
              <a:rPr lang="en-US" sz="11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 then be used by the client when developing strategy propositions for corporate clients served by its automobile practice.</a:t>
            </a:r>
            <a:endParaRPr lang="en-US" sz="113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endParaRPr lang="en-US" sz="113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331509" y="1164434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509328" y="1267713"/>
            <a:ext cx="924935" cy="4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228"/>
          </a:p>
        </p:txBody>
      </p:sp>
      <p:sp>
        <p:nvSpPr>
          <p:cNvPr id="1333" name="Google Shape;1333;p43"/>
          <p:cNvSpPr/>
          <p:nvPr/>
        </p:nvSpPr>
        <p:spPr>
          <a:xfrm>
            <a:off x="1713543" y="1075856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4" name="Google Shape;1334;p43"/>
          <p:cNvSpPr/>
          <p:nvPr/>
        </p:nvSpPr>
        <p:spPr>
          <a:xfrm>
            <a:off x="5369956" y="1253012"/>
            <a:ext cx="2277367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3072685" y="1267713"/>
            <a:ext cx="760340" cy="4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228"/>
          </a:p>
        </p:txBody>
      </p:sp>
      <p:sp>
        <p:nvSpPr>
          <p:cNvPr id="1336" name="Google Shape;1336;p43"/>
          <p:cNvSpPr/>
          <p:nvPr/>
        </p:nvSpPr>
        <p:spPr>
          <a:xfrm>
            <a:off x="6731632" y="1164434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7" name="Google Shape;1337;p43"/>
          <p:cNvSpPr/>
          <p:nvPr/>
        </p:nvSpPr>
        <p:spPr>
          <a:xfrm>
            <a:off x="7933313" y="1253012"/>
            <a:ext cx="2277367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8111132" y="1459531"/>
            <a:ext cx="827343" cy="20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579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39" name="Google Shape;1339;p43"/>
          <p:cNvSpPr/>
          <p:nvPr/>
        </p:nvSpPr>
        <p:spPr>
          <a:xfrm>
            <a:off x="9294988" y="1164434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grpSp>
        <p:nvGrpSpPr>
          <p:cNvPr id="1340" name="Google Shape;1340;p43"/>
          <p:cNvGrpSpPr/>
          <p:nvPr/>
        </p:nvGrpSpPr>
        <p:grpSpPr>
          <a:xfrm>
            <a:off x="9432194" y="1337707"/>
            <a:ext cx="432288" cy="400866"/>
            <a:chOff x="7154863" y="4446588"/>
            <a:chExt cx="527050" cy="506412"/>
          </a:xfrm>
        </p:grpSpPr>
        <p:sp>
          <p:nvSpPr>
            <p:cNvPr id="1341" name="Google Shape;1341;p43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t" anchorCtr="0">
              <a:noAutofit/>
            </a:bodyPr>
            <a:lstStyle/>
            <a:p>
              <a:pPr>
                <a:buSzPts val="1800"/>
              </a:pPr>
              <a:endParaRPr sz="1579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t" anchorCtr="0">
              <a:noAutofit/>
            </a:bodyPr>
            <a:lstStyle/>
            <a:p>
              <a:pPr>
                <a:buSzPts val="1800"/>
              </a:pPr>
              <a:endParaRPr sz="1579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3" name="Google Shape;13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9791" y="133378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432194" y="133377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pic>
        <p:nvPicPr>
          <p:cNvPr id="1348" name="Google Shape;134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523" y="1294705"/>
            <a:ext cx="527194" cy="52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4496" y="1209428"/>
            <a:ext cx="518435" cy="518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43"/>
          <p:cNvSpPr/>
          <p:nvPr/>
        </p:nvSpPr>
        <p:spPr>
          <a:xfrm>
            <a:off x="481635" y="3798540"/>
            <a:ext cx="400943" cy="400943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pic>
        <p:nvPicPr>
          <p:cNvPr id="1351" name="Google Shape;1351;p43" descr="Gea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730" y="3842943"/>
            <a:ext cx="320754" cy="320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DA8E2C-40FB-FAB4-49EC-91DD9A22D6E3}"/>
              </a:ext>
            </a:extLst>
          </p:cNvPr>
          <p:cNvGrpSpPr/>
          <p:nvPr/>
        </p:nvGrpSpPr>
        <p:grpSpPr>
          <a:xfrm>
            <a:off x="481635" y="5178236"/>
            <a:ext cx="400943" cy="400943"/>
            <a:chOff x="2956725" y="4881800"/>
            <a:chExt cx="400943" cy="400943"/>
          </a:xfrm>
        </p:grpSpPr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96819" y="4921894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2956725" y="4881800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sp>
        <p:nvSpPr>
          <p:cNvPr id="1357" name="Google Shape;1357;p43"/>
          <p:cNvSpPr txBox="1"/>
          <p:nvPr/>
        </p:nvSpPr>
        <p:spPr>
          <a:xfrm>
            <a:off x="4537396" y="7636583"/>
            <a:ext cx="57" cy="1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endParaRPr sz="1228"/>
          </a:p>
        </p:txBody>
      </p:sp>
      <p:sp>
        <p:nvSpPr>
          <p:cNvPr id="1358" name="Google Shape;1358;p43"/>
          <p:cNvSpPr txBox="1"/>
          <p:nvPr/>
        </p:nvSpPr>
        <p:spPr>
          <a:xfrm>
            <a:off x="954813" y="3810056"/>
            <a:ext cx="1443395" cy="113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228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 efficient and effective way to regularly collect data from an e-commerce website which operates in Morocco</a:t>
            </a:r>
            <a:endParaRPr sz="1228" dirty="0"/>
          </a:p>
        </p:txBody>
      </p:sp>
      <p:sp>
        <p:nvSpPr>
          <p:cNvPr id="1359" name="Google Shape;1359;p43"/>
          <p:cNvSpPr txBox="1"/>
          <p:nvPr/>
        </p:nvSpPr>
        <p:spPr>
          <a:xfrm>
            <a:off x="988575" y="5178236"/>
            <a:ext cx="1443395" cy="132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228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Using the data collected, generate relevant insights that are relevant to one of the client’s practice areas</a:t>
            </a:r>
            <a:endParaRPr sz="1228" dirty="0"/>
          </a:p>
          <a:p>
            <a:pPr>
              <a:buSzPts val="1400"/>
            </a:pPr>
            <a:endParaRPr sz="1228" dirty="0"/>
          </a:p>
        </p:txBody>
      </p:sp>
      <p:sp>
        <p:nvSpPr>
          <p:cNvPr id="1361" name="Google Shape;1361;p43"/>
          <p:cNvSpPr txBox="1"/>
          <p:nvPr/>
        </p:nvSpPr>
        <p:spPr>
          <a:xfrm>
            <a:off x="6077337" y="2909545"/>
            <a:ext cx="1392170" cy="15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13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end-to-end solution using Python, wrapped in a Graphical User Interface (GUI) to improve user experience. In addition, the solution was delivered as a Pypi package </a:t>
            </a:r>
            <a:endParaRPr sz="113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64022A-9A9E-EA90-D3E4-271699B6F8FE}"/>
              </a:ext>
            </a:extLst>
          </p:cNvPr>
          <p:cNvGrpSpPr/>
          <p:nvPr/>
        </p:nvGrpSpPr>
        <p:grpSpPr>
          <a:xfrm>
            <a:off x="2906396" y="2820967"/>
            <a:ext cx="518058" cy="505159"/>
            <a:chOff x="5501803" y="3033502"/>
            <a:chExt cx="518058" cy="505159"/>
          </a:xfrm>
        </p:grpSpPr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91008" y="3039129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1" name="Google Shape;1381;p43"/>
            <p:cNvSpPr/>
            <p:nvPr/>
          </p:nvSpPr>
          <p:spPr>
            <a:xfrm>
              <a:off x="5501803" y="3033502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sp>
        <p:nvSpPr>
          <p:cNvPr id="5" name="Google Shape;919;p38">
            <a:extLst>
              <a:ext uri="{FF2B5EF4-FFF2-40B4-BE49-F238E27FC236}">
                <a16:creationId xmlns:a16="http://schemas.microsoft.com/office/drawing/2014/main" id="{38534844-B45C-6CFD-D533-D57095F29AA3}"/>
              </a:ext>
            </a:extLst>
          </p:cNvPr>
          <p:cNvSpPr txBox="1">
            <a:spLocks/>
          </p:cNvSpPr>
          <p:nvPr/>
        </p:nvSpPr>
        <p:spPr>
          <a:xfrm>
            <a:off x="124969" y="284360"/>
            <a:ext cx="110899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Data Collection and Analysis: Automobile Practice</a:t>
            </a:r>
          </a:p>
        </p:txBody>
      </p:sp>
    </p:spTree>
    <p:extLst>
      <p:ext uri="{BB962C8B-B14F-4D97-AF65-F5344CB8AC3E}">
        <p14:creationId xmlns:p14="http://schemas.microsoft.com/office/powerpoint/2010/main" val="120535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3"/>
          <p:cNvSpPr/>
          <p:nvPr/>
        </p:nvSpPr>
        <p:spPr>
          <a:xfrm>
            <a:off x="5369957" y="1253013"/>
            <a:ext cx="2277367" cy="5053648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933314" y="1253013"/>
            <a:ext cx="2277367" cy="5053648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2806601" y="1253013"/>
            <a:ext cx="2277367" cy="5053648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2984419" y="2112009"/>
            <a:ext cx="1921731" cy="228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14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was looking for a tool which would allow them carry out an in-depth analysis of its portfolio assets, estimate real estate prices in their operating markets and assist in planning for potential investments.</a:t>
            </a:r>
          </a:p>
          <a:p>
            <a:pPr>
              <a:buClr>
                <a:srgbClr val="444444"/>
              </a:buClr>
              <a:buSzPts val="1300"/>
            </a:pPr>
            <a:endParaRPr lang="en-US"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14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 : </a:t>
            </a:r>
            <a:endParaRPr lang="en-US" sz="1228" dirty="0"/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0603" indent="-178206">
              <a:buSzPts val="1300"/>
            </a:pP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5547775" y="2112009"/>
            <a:ext cx="1921731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14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company decided to use</a:t>
            </a:r>
            <a:r>
              <a:rPr lang="en-US" sz="1140" b="1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Infomineo’s Data Analytics service as a solution </a:t>
            </a:r>
            <a:r>
              <a:rPr lang="en-US" sz="114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140" b="1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28" dirty="0">
              <a:solidFill>
                <a:srgbClr val="222222"/>
              </a:solidFill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8048372" y="1908668"/>
            <a:ext cx="1983685" cy="156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endParaRPr sz="113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Thanks to the web app, </a:t>
            </a:r>
            <a:r>
              <a:rPr lang="en-US" sz="113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 a few clicks, a price can be computed </a:t>
            </a: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any real estate asset, for forecasting or pricing, on any platform.</a:t>
            </a:r>
            <a:endParaRPr sz="113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endParaRPr sz="113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endParaRPr sz="1130" b="1" dirty="0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130" b="1" dirty="0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130" dirty="0">
              <a:highlight>
                <a:srgbClr val="FFFF00"/>
              </a:highlight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2806600" y="1253012"/>
            <a:ext cx="2277367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2984418" y="1356291"/>
            <a:ext cx="924935" cy="4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228"/>
          </a:p>
        </p:txBody>
      </p:sp>
      <p:sp>
        <p:nvSpPr>
          <p:cNvPr id="1333" name="Google Shape;1333;p43"/>
          <p:cNvSpPr/>
          <p:nvPr/>
        </p:nvSpPr>
        <p:spPr>
          <a:xfrm>
            <a:off x="4188633" y="1164434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4" name="Google Shape;1334;p43"/>
          <p:cNvSpPr/>
          <p:nvPr/>
        </p:nvSpPr>
        <p:spPr>
          <a:xfrm>
            <a:off x="5369956" y="1253012"/>
            <a:ext cx="2277367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5547775" y="1356291"/>
            <a:ext cx="760340" cy="4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228"/>
          </a:p>
        </p:txBody>
      </p:sp>
      <p:sp>
        <p:nvSpPr>
          <p:cNvPr id="1336" name="Google Shape;1336;p43"/>
          <p:cNvSpPr/>
          <p:nvPr/>
        </p:nvSpPr>
        <p:spPr>
          <a:xfrm>
            <a:off x="6731632" y="1164434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7" name="Google Shape;1337;p43"/>
          <p:cNvSpPr/>
          <p:nvPr/>
        </p:nvSpPr>
        <p:spPr>
          <a:xfrm>
            <a:off x="7933313" y="1253012"/>
            <a:ext cx="2277367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8111132" y="1459531"/>
            <a:ext cx="827343" cy="20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1579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579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39" name="Google Shape;1339;p43"/>
          <p:cNvSpPr/>
          <p:nvPr/>
        </p:nvSpPr>
        <p:spPr>
          <a:xfrm>
            <a:off x="9294988" y="1164434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grpSp>
        <p:nvGrpSpPr>
          <p:cNvPr id="1340" name="Google Shape;1340;p43"/>
          <p:cNvGrpSpPr/>
          <p:nvPr/>
        </p:nvGrpSpPr>
        <p:grpSpPr>
          <a:xfrm>
            <a:off x="9432194" y="1337707"/>
            <a:ext cx="432288" cy="400866"/>
            <a:chOff x="7154863" y="4446588"/>
            <a:chExt cx="527050" cy="506412"/>
          </a:xfrm>
        </p:grpSpPr>
        <p:sp>
          <p:nvSpPr>
            <p:cNvPr id="1341" name="Google Shape;1341;p43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t" anchorCtr="0">
              <a:noAutofit/>
            </a:bodyPr>
            <a:lstStyle/>
            <a:p>
              <a:pPr>
                <a:buSzPts val="1800"/>
              </a:pPr>
              <a:endParaRPr sz="1579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t" anchorCtr="0">
              <a:noAutofit/>
            </a:bodyPr>
            <a:lstStyle/>
            <a:p>
              <a:pPr>
                <a:buSzPts val="1800"/>
              </a:pPr>
              <a:endParaRPr sz="1579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3" name="Google Shape;13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29" y="1264375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1345432" y="1264374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/>
          <p:nvPr/>
        </p:nvCxnSpPr>
        <p:spPr>
          <a:xfrm>
            <a:off x="473029" y="2070159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6" name="Google Shape;1346;p43"/>
          <p:cNvSpPr txBox="1"/>
          <p:nvPr/>
        </p:nvSpPr>
        <p:spPr>
          <a:xfrm>
            <a:off x="494026" y="2185531"/>
            <a:ext cx="2046928" cy="2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800"/>
            </a:pPr>
            <a:r>
              <a:rPr lang="en-US" sz="1579">
                <a:solidFill>
                  <a:srgbClr val="44444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228"/>
          </a:p>
        </p:txBody>
      </p:sp>
      <p:sp>
        <p:nvSpPr>
          <p:cNvPr id="1347" name="Google Shape;1347;p43"/>
          <p:cNvSpPr txBox="1"/>
          <p:nvPr/>
        </p:nvSpPr>
        <p:spPr>
          <a:xfrm>
            <a:off x="494026" y="2465773"/>
            <a:ext cx="2029495" cy="1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300"/>
            </a:pPr>
            <a:r>
              <a:rPr lang="en-US" sz="114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real estate investment company</a:t>
            </a:r>
            <a:endParaRPr sz="114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8" name="Google Shape;134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523" y="1294705"/>
            <a:ext cx="527194" cy="52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9586" y="1298006"/>
            <a:ext cx="518435" cy="518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FDDC65-96C8-48A7-E975-CBA044278BAB}"/>
              </a:ext>
            </a:extLst>
          </p:cNvPr>
          <p:cNvGrpSpPr/>
          <p:nvPr/>
        </p:nvGrpSpPr>
        <p:grpSpPr>
          <a:xfrm>
            <a:off x="2956725" y="3951009"/>
            <a:ext cx="400943" cy="400943"/>
            <a:chOff x="2956725" y="3706642"/>
            <a:chExt cx="400943" cy="400943"/>
          </a:xfrm>
        </p:grpSpPr>
        <p:sp>
          <p:nvSpPr>
            <p:cNvPr id="1350" name="Google Shape;1350;p43"/>
            <p:cNvSpPr/>
            <p:nvPr/>
          </p:nvSpPr>
          <p:spPr>
            <a:xfrm>
              <a:off x="2956725" y="3706642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51" name="Google Shape;1351;p43" descr="Gea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96819" y="3746736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A5232F-C196-DEE7-01AF-4C3B61C9038B}"/>
              </a:ext>
            </a:extLst>
          </p:cNvPr>
          <p:cNvGrpSpPr/>
          <p:nvPr/>
        </p:nvGrpSpPr>
        <p:grpSpPr>
          <a:xfrm>
            <a:off x="2956725" y="4701456"/>
            <a:ext cx="400943" cy="400943"/>
            <a:chOff x="2956725" y="4480737"/>
            <a:chExt cx="400943" cy="400943"/>
          </a:xfrm>
        </p:grpSpPr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96819" y="4520831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2956725" y="4480737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sp>
        <p:nvSpPr>
          <p:cNvPr id="1357" name="Google Shape;1357;p43"/>
          <p:cNvSpPr txBox="1"/>
          <p:nvPr/>
        </p:nvSpPr>
        <p:spPr>
          <a:xfrm>
            <a:off x="4537396" y="7636583"/>
            <a:ext cx="57" cy="1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endParaRPr sz="1228"/>
          </a:p>
        </p:txBody>
      </p:sp>
      <p:sp>
        <p:nvSpPr>
          <p:cNvPr id="1358" name="Google Shape;1358;p43"/>
          <p:cNvSpPr txBox="1"/>
          <p:nvPr/>
        </p:nvSpPr>
        <p:spPr>
          <a:xfrm>
            <a:off x="3429903" y="3951009"/>
            <a:ext cx="1443395" cy="37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228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Informative and quick </a:t>
            </a:r>
            <a:r>
              <a:rPr lang="en-US" sz="1228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228" dirty="0"/>
          </a:p>
        </p:txBody>
      </p:sp>
      <p:sp>
        <p:nvSpPr>
          <p:cNvPr id="1359" name="Google Shape;1359;p43"/>
          <p:cNvSpPr txBox="1"/>
          <p:nvPr/>
        </p:nvSpPr>
        <p:spPr>
          <a:xfrm>
            <a:off x="3466936" y="4701456"/>
            <a:ext cx="1443395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228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Fast computing and easy access</a:t>
            </a:r>
          </a:p>
          <a:p>
            <a:pPr>
              <a:buSzPts val="1400"/>
            </a:pPr>
            <a:r>
              <a:rPr lang="en-US" sz="1228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a web app including dashboards</a:t>
            </a:r>
            <a:endParaRPr sz="1228" dirty="0"/>
          </a:p>
          <a:p>
            <a:pPr>
              <a:buSzPts val="1400"/>
            </a:pPr>
            <a:endParaRPr sz="1228" dirty="0"/>
          </a:p>
        </p:txBody>
      </p:sp>
      <p:sp>
        <p:nvSpPr>
          <p:cNvPr id="1360" name="Google Shape;1360;p43"/>
          <p:cNvSpPr txBox="1"/>
          <p:nvPr/>
        </p:nvSpPr>
        <p:spPr>
          <a:xfrm>
            <a:off x="6197652" y="4852275"/>
            <a:ext cx="1301157" cy="121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130" b="1" dirty="0">
                <a:latin typeface="Calibri"/>
                <a:ea typeface="Calibri"/>
                <a:cs typeface="Calibri"/>
                <a:sym typeface="Calibri"/>
              </a:rPr>
              <a:t>Ad-hoc deliverables :</a:t>
            </a:r>
            <a:endParaRPr sz="1130" dirty="0"/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130" dirty="0">
                <a:latin typeface="Calibri"/>
                <a:ea typeface="Calibri"/>
                <a:cs typeface="Calibri"/>
                <a:sym typeface="Calibri"/>
              </a:rPr>
              <a:t>Web App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130" dirty="0">
                <a:latin typeface="Calibri"/>
                <a:ea typeface="Calibri"/>
                <a:cs typeface="Calibri"/>
                <a:sym typeface="Calibri"/>
              </a:rPr>
              <a:t>in depth understanding of current market and on a particular asset</a:t>
            </a:r>
            <a:endParaRPr sz="1130" dirty="0"/>
          </a:p>
        </p:txBody>
      </p:sp>
      <p:sp>
        <p:nvSpPr>
          <p:cNvPr id="1361" name="Google Shape;1361;p43"/>
          <p:cNvSpPr txBox="1"/>
          <p:nvPr/>
        </p:nvSpPr>
        <p:spPr>
          <a:xfrm>
            <a:off x="6197652" y="2926137"/>
            <a:ext cx="1294321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130" b="1" dirty="0">
                <a:latin typeface="Calibri"/>
                <a:ea typeface="Calibri"/>
                <a:cs typeface="Calibri"/>
                <a:sym typeface="Calibri"/>
              </a:rPr>
              <a:t>Machine Learning algorithms </a:t>
            </a:r>
          </a:p>
          <a:p>
            <a:pPr>
              <a:buSzPts val="1400"/>
            </a:pP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Using state delivered transactions as well as exogenous data</a:t>
            </a:r>
            <a:endParaRPr sz="113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43"/>
          <p:cNvSpPr txBox="1"/>
          <p:nvPr/>
        </p:nvSpPr>
        <p:spPr>
          <a:xfrm>
            <a:off x="8048372" y="4931926"/>
            <a:ext cx="2006957" cy="121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recognized </a:t>
            </a:r>
            <a:r>
              <a:rPr lang="en-US" sz="113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that the quality of the Data Analytics service provided a consistently useful tool </a:t>
            </a: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and Infomineo also delivered a case study on a set of assets and provided real time updating of the solution.</a:t>
            </a:r>
            <a:endParaRPr sz="1130" dirty="0">
              <a:highlight>
                <a:srgbClr val="FF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9CD68-7F51-487F-F68E-971E4E8A67D8}"/>
              </a:ext>
            </a:extLst>
          </p:cNvPr>
          <p:cNvGrpSpPr/>
          <p:nvPr/>
        </p:nvGrpSpPr>
        <p:grpSpPr>
          <a:xfrm>
            <a:off x="5500828" y="4877568"/>
            <a:ext cx="518058" cy="499532"/>
            <a:chOff x="5500828" y="5285558"/>
            <a:chExt cx="518058" cy="499532"/>
          </a:xfrm>
        </p:grpSpPr>
        <p:pic>
          <p:nvPicPr>
            <p:cNvPr id="1363" name="Google Shape;1363;p43" descr="List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52634" y="5335511"/>
              <a:ext cx="414446" cy="39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3"/>
            <p:cNvSpPr/>
            <p:nvPr/>
          </p:nvSpPr>
          <p:spPr>
            <a:xfrm>
              <a:off x="5500828" y="5285558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grpSp>
        <p:nvGrpSpPr>
          <p:cNvPr id="1365" name="Google Shape;1365;p43"/>
          <p:cNvGrpSpPr/>
          <p:nvPr/>
        </p:nvGrpSpPr>
        <p:grpSpPr>
          <a:xfrm>
            <a:off x="326982" y="3932189"/>
            <a:ext cx="2213972" cy="365304"/>
            <a:chOff x="550863" y="4854495"/>
            <a:chExt cx="3188017" cy="416560"/>
          </a:xfrm>
        </p:grpSpPr>
        <p:cxnSp>
          <p:nvCxnSpPr>
            <p:cNvPr id="1366" name="Google Shape;1366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67" name="Google Shape;1367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 sz="157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369" name="Google Shape;1369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1" name="Google Shape;1371;p43"/>
          <p:cNvGrpSpPr/>
          <p:nvPr/>
        </p:nvGrpSpPr>
        <p:grpSpPr>
          <a:xfrm>
            <a:off x="328278" y="5772943"/>
            <a:ext cx="2213972" cy="365304"/>
            <a:chOff x="550863" y="4854495"/>
            <a:chExt cx="3188017" cy="416560"/>
          </a:xfrm>
        </p:grpSpPr>
        <p:cxnSp>
          <p:nvCxnSpPr>
            <p:cNvPr id="1372" name="Google Shape;1372;p43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73" name="Google Shape;1373;p43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 sz="157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4" name="Google Shape;1374;p43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375" name="Google Shape;1375;p43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3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79" name="Google Shape;1379;p43"/>
          <p:cNvSpPr txBox="1"/>
          <p:nvPr/>
        </p:nvSpPr>
        <p:spPr>
          <a:xfrm>
            <a:off x="8048372" y="3041496"/>
            <a:ext cx="2020549" cy="173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13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Before the project, senior executives in the company including the CEO relied on price estimates provided by an analyst which involved comparing prices across similar communities. </a:t>
            </a:r>
          </a:p>
          <a:p>
            <a:pPr>
              <a:buClr>
                <a:srgbClr val="444444"/>
              </a:buClr>
              <a:buSzPts val="1300"/>
            </a:pPr>
            <a:r>
              <a:rPr lang="en-US" sz="113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This approach was time-consuming, oftentimes inaccurate, and offered no trend analysis or provided forecasts</a:t>
            </a:r>
            <a:endParaRPr sz="113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1EB3D-AC2E-9BAF-8A1B-20BD8CBD25FE}"/>
              </a:ext>
            </a:extLst>
          </p:cNvPr>
          <p:cNvGrpSpPr/>
          <p:nvPr/>
        </p:nvGrpSpPr>
        <p:grpSpPr>
          <a:xfrm>
            <a:off x="5498905" y="4000852"/>
            <a:ext cx="518058" cy="553977"/>
            <a:chOff x="5498905" y="4169287"/>
            <a:chExt cx="518058" cy="553977"/>
          </a:xfrm>
        </p:grpSpPr>
        <p:pic>
          <p:nvPicPr>
            <p:cNvPr id="1378" name="Google Shape;1378;p43" descr="Report Icons Added to Dashboard Suggestions - 4m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25870" y="4169287"/>
              <a:ext cx="464128" cy="553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3"/>
            <p:cNvSpPr/>
            <p:nvPr/>
          </p:nvSpPr>
          <p:spPr>
            <a:xfrm>
              <a:off x="5498905" y="4196509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75ECD0-7B9B-F87B-99B7-079A1074E029}"/>
              </a:ext>
            </a:extLst>
          </p:cNvPr>
          <p:cNvGrpSpPr/>
          <p:nvPr/>
        </p:nvGrpSpPr>
        <p:grpSpPr>
          <a:xfrm>
            <a:off x="5501803" y="2926137"/>
            <a:ext cx="518058" cy="499532"/>
            <a:chOff x="5501803" y="3036315"/>
            <a:chExt cx="518058" cy="499532"/>
          </a:xfrm>
        </p:grpSpPr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600505" y="3036315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1" name="Google Shape;1381;p43"/>
            <p:cNvSpPr/>
            <p:nvPr/>
          </p:nvSpPr>
          <p:spPr>
            <a:xfrm>
              <a:off x="5501803" y="3036315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sp>
        <p:nvSpPr>
          <p:cNvPr id="2" name="Google Shape;919;p38">
            <a:extLst>
              <a:ext uri="{FF2B5EF4-FFF2-40B4-BE49-F238E27FC236}">
                <a16:creationId xmlns:a16="http://schemas.microsoft.com/office/drawing/2014/main" id="{99A0EBE8-AC71-7D3C-7B4C-6F755E3936D1}"/>
              </a:ext>
            </a:extLst>
          </p:cNvPr>
          <p:cNvSpPr txBox="1">
            <a:spLocks/>
          </p:cNvSpPr>
          <p:nvPr/>
        </p:nvSpPr>
        <p:spPr>
          <a:xfrm>
            <a:off x="124969" y="284360"/>
            <a:ext cx="110899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Time Series Analysis: Real Estate</a:t>
            </a:r>
          </a:p>
        </p:txBody>
      </p:sp>
      <p:sp>
        <p:nvSpPr>
          <p:cNvPr id="9" name="Google Shape;1361;p43">
            <a:extLst>
              <a:ext uri="{FF2B5EF4-FFF2-40B4-BE49-F238E27FC236}">
                <a16:creationId xmlns:a16="http://schemas.microsoft.com/office/drawing/2014/main" id="{71F8755C-99D9-4328-8E8F-39161EFC5CDB}"/>
              </a:ext>
            </a:extLst>
          </p:cNvPr>
          <p:cNvSpPr txBox="1"/>
          <p:nvPr/>
        </p:nvSpPr>
        <p:spPr>
          <a:xfrm>
            <a:off x="6197652" y="4000852"/>
            <a:ext cx="1294321" cy="6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130" b="1" dirty="0"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sz="1130" dirty="0">
                <a:latin typeface="Calibri"/>
                <a:ea typeface="Calibri"/>
                <a:cs typeface="Calibri"/>
                <a:sym typeface="Calibri"/>
              </a:rPr>
              <a:t>fast and high quality dashboarding</a:t>
            </a:r>
          </a:p>
          <a:p>
            <a:pPr>
              <a:buSzPts val="1400"/>
            </a:pPr>
            <a:endParaRPr sz="1130" dirty="0"/>
          </a:p>
        </p:txBody>
      </p:sp>
    </p:spTree>
    <p:extLst>
      <p:ext uri="{BB962C8B-B14F-4D97-AF65-F5344CB8AC3E}">
        <p14:creationId xmlns:p14="http://schemas.microsoft.com/office/powerpoint/2010/main" val="64249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42D207BB-5084-4A34-85B6-E281A499A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8127387"/>
              </p:ext>
            </p:extLst>
          </p:nvPr>
        </p:nvGraphicFramePr>
        <p:xfrm>
          <a:off x="307873" y="1750"/>
          <a:ext cx="1750" cy="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18" name="Object 17" hidden="1">
                        <a:extLst>
                          <a:ext uri="{FF2B5EF4-FFF2-40B4-BE49-F238E27FC236}">
                            <a16:creationId xmlns:a16="http://schemas.microsoft.com/office/drawing/2014/main" id="{42D207BB-5084-4A34-85B6-E281A499A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873" y="1750"/>
                        <a:ext cx="1750" cy="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1FD42D41-6D17-44D0-91D1-A15F3597FF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6123" y="0"/>
            <a:ext cx="174992" cy="17499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</a:pPr>
            <a:endParaRPr lang="en-US" sz="2646" b="1" dirty="0" err="1">
              <a:solidFill>
                <a:schemeClr val="tx1"/>
              </a:solidFill>
              <a:latin typeface="Open Sans"/>
              <a:ea typeface="+mj-ea"/>
              <a:cs typeface="+mj-cs"/>
              <a:sym typeface="Open Sa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A1A2A-D90F-41BE-86AC-52E69E4492C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04A32BC-4AEA-4C75-B397-D319FFB728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BCA2CD-B566-4F93-9D3B-9CB2F1AD06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9991" y="1075891"/>
            <a:ext cx="10697830" cy="340991"/>
          </a:xfrm>
        </p:spPr>
        <p:txBody>
          <a:bodyPr/>
          <a:lstStyle/>
          <a:p>
            <a:r>
              <a:rPr lang="en-US" sz="1543" b="1" dirty="0"/>
              <a:t>Presentation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1FE5C9-84F1-4B95-9EA7-0C821693FE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2210" y="1630411"/>
            <a:ext cx="1578560" cy="341071"/>
          </a:xfrm>
        </p:spPr>
        <p:txBody>
          <a:bodyPr/>
          <a:lstStyle/>
          <a:p>
            <a:r>
              <a:rPr lang="en-US" dirty="0"/>
              <a:t>Asia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E84F63-64D2-4416-BE82-25E5BB9E0DA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722568" y="1630411"/>
            <a:ext cx="1578560" cy="341071"/>
          </a:xfrm>
        </p:spPr>
        <p:txBody>
          <a:bodyPr/>
          <a:lstStyle/>
          <a:p>
            <a:r>
              <a:rPr lang="en-US" dirty="0"/>
              <a:t>Europe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CC1E57-0BB7-4368-BE52-5FC99D6895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560062" y="1642887"/>
            <a:ext cx="1578560" cy="341071"/>
          </a:xfrm>
        </p:spPr>
        <p:txBody>
          <a:bodyPr/>
          <a:lstStyle/>
          <a:p>
            <a:r>
              <a:rPr lang="en-US" dirty="0"/>
              <a:t>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57D901-14D0-4BBA-973B-AF3D5E65179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89310" y="1642887"/>
            <a:ext cx="1578560" cy="341071"/>
          </a:xfrm>
        </p:spPr>
        <p:txBody>
          <a:bodyPr/>
          <a:lstStyle/>
          <a:p>
            <a:r>
              <a:rPr lang="en-US" dirty="0"/>
              <a:t>Africa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724FD86-A18C-4D90-8CE3-E28930E572F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23221" y="1630410"/>
            <a:ext cx="1578560" cy="34099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543" dirty="0">
                <a:solidFill>
                  <a:schemeClr val="bg1"/>
                </a:solidFill>
              </a:rPr>
              <a:t>Middle East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970B8BE4-E5FA-4A69-B401-D8279E4CF7B9}"/>
              </a:ext>
            </a:extLst>
          </p:cNvPr>
          <p:cNvSpPr txBox="1">
            <a:spLocks/>
          </p:cNvSpPr>
          <p:nvPr/>
        </p:nvSpPr>
        <p:spPr>
          <a:xfrm>
            <a:off x="2663963" y="2746365"/>
            <a:ext cx="7091328" cy="146759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176213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9106" indent="-203597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750" indent="-1905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491" indent="-210741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Performing a relevant clustering and analysis  of Dubai’s real estate projects, with 1M rows over 15 years.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Identifying time related trends in the market.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Estimate the price of any real estate asset located in Dubai with a precision emphasis.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Dubai doesn’t provide any detailed socio-demographic data; therefore, external features are only USD index, Dubai stock market index, </a:t>
            </a:r>
            <a:r>
              <a:rPr lang="en-US" sz="1102" b="0" dirty="0" err="1"/>
              <a:t>oil&amp;gaz</a:t>
            </a:r>
            <a:r>
              <a:rPr lang="en-US" sz="1102" b="0" dirty="0"/>
              <a:t> index and AED Index.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EF1B19-8A32-43A8-BEB2-F747C6C2EDD0}"/>
              </a:ext>
            </a:extLst>
          </p:cNvPr>
          <p:cNvSpPr txBox="1">
            <a:spLocks/>
          </p:cNvSpPr>
          <p:nvPr/>
        </p:nvSpPr>
        <p:spPr>
          <a:xfrm>
            <a:off x="2663963" y="2099196"/>
            <a:ext cx="7091330" cy="73183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176213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9106" indent="-203597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750" indent="-1905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491" indent="-210741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The project’s objective was to deliver a forecasting method of Dubai real estate market and compare “The Sustainable City” to its direct competitors.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AEEE0C9-94A9-45C7-AE43-7AC11D94368B}"/>
              </a:ext>
            </a:extLst>
          </p:cNvPr>
          <p:cNvSpPr txBox="1">
            <a:spLocks/>
          </p:cNvSpPr>
          <p:nvPr/>
        </p:nvSpPr>
        <p:spPr>
          <a:xfrm>
            <a:off x="2722568" y="6088433"/>
            <a:ext cx="7560002" cy="79668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71463" indent="-176213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9106" indent="-203597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750" indent="-1905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491" indent="-210741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A web-app for data visualization, mapping and price-prediction tools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A presentation to introduce the application and detail our work and our assumptions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1AD1-2433-47B3-88DD-A864DA729D4A}"/>
              </a:ext>
            </a:extLst>
          </p:cNvPr>
          <p:cNvSpPr/>
          <p:nvPr/>
        </p:nvSpPr>
        <p:spPr>
          <a:xfrm>
            <a:off x="771124" y="2129861"/>
            <a:ext cx="1828809" cy="50397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43" b="1" dirty="0">
                <a:solidFill>
                  <a:schemeClr val="bg1"/>
                </a:solidFill>
                <a:latin typeface="+mj-lt"/>
              </a:rPr>
              <a:t>Request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5DD346-1BD7-404E-BF6F-D22F5AA77BF3}"/>
              </a:ext>
            </a:extLst>
          </p:cNvPr>
          <p:cNvSpPr/>
          <p:nvPr/>
        </p:nvSpPr>
        <p:spPr>
          <a:xfrm>
            <a:off x="771124" y="2772426"/>
            <a:ext cx="1828809" cy="146759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43" b="1" dirty="0">
                <a:solidFill>
                  <a:schemeClr val="bg1"/>
                </a:solidFill>
                <a:latin typeface="+mj-lt"/>
              </a:rPr>
              <a:t>Main challenges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C288B7-8154-4757-8DCD-6534836706A5}"/>
              </a:ext>
            </a:extLst>
          </p:cNvPr>
          <p:cNvSpPr/>
          <p:nvPr/>
        </p:nvSpPr>
        <p:spPr>
          <a:xfrm>
            <a:off x="771124" y="4371967"/>
            <a:ext cx="1828809" cy="156982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43" b="1" dirty="0">
                <a:solidFill>
                  <a:schemeClr val="bg1"/>
                </a:solidFill>
                <a:latin typeface="+mj-lt"/>
              </a:rPr>
              <a:t>Infomineo’s approach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9A83CC-7C9A-449A-8E5F-C0726B70213D}"/>
              </a:ext>
            </a:extLst>
          </p:cNvPr>
          <p:cNvSpPr/>
          <p:nvPr/>
        </p:nvSpPr>
        <p:spPr>
          <a:xfrm>
            <a:off x="771124" y="6088433"/>
            <a:ext cx="1828809" cy="7966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43" b="1" dirty="0">
                <a:solidFill>
                  <a:schemeClr val="bg1"/>
                </a:solidFill>
                <a:latin typeface="+mj-lt"/>
              </a:rPr>
              <a:t>Deliverable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1C2257E-751E-4F67-9606-D448228E952E}"/>
              </a:ext>
            </a:extLst>
          </p:cNvPr>
          <p:cNvSpPr txBox="1">
            <a:spLocks/>
          </p:cNvSpPr>
          <p:nvPr/>
        </p:nvSpPr>
        <p:spPr>
          <a:xfrm>
            <a:off x="2663964" y="4371967"/>
            <a:ext cx="7320469" cy="146759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71463" indent="-176213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9106" indent="-203597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750" indent="-1905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491" indent="-210741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Data cleaning, Data </a:t>
            </a:r>
            <a:r>
              <a:rPr lang="en-US" sz="1102" b="0" dirty="0" err="1"/>
              <a:t>Vizualisation</a:t>
            </a:r>
            <a:r>
              <a:rPr lang="en-US" sz="1102" b="0" dirty="0"/>
              <a:t>, feature engineering.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Using K-means clustering with elbow approach to determine the cluster where The Sustainable City is.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 Perform statistical analysis of time series predictions for the TSC and its direct competitors.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Compute and fine tune time series algorithms : NPTS, Simple feed forward, ARIMA, SARIMAX, seasonal trends, Transformer …</a:t>
            </a:r>
          </a:p>
          <a:p>
            <a:pPr marL="188989" indent="-188989" algn="just">
              <a:buFont typeface="Wingdings" panose="05000000000000000000" pitchFamily="2" charset="2"/>
              <a:buChar char="§"/>
            </a:pPr>
            <a:r>
              <a:rPr lang="en-US" sz="1102" b="0" dirty="0"/>
              <a:t>Predict the price of any asset through Machine learning algorithms : tree based, neuronal networks, regressions 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4384" y="-584365"/>
            <a:ext cx="482824" cy="329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43" dirty="0">
                <a:solidFill>
                  <a:prstClr val="black"/>
                </a:solidFill>
              </a:rPr>
              <a:t>xxx</a:t>
            </a:r>
            <a:endParaRPr lang="en-US" sz="1543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6B58C-2524-A8F4-374E-DF2D01F7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91" y="512061"/>
            <a:ext cx="9704877" cy="366447"/>
          </a:xfrm>
        </p:spPr>
        <p:txBody>
          <a:bodyPr vert="horz"/>
          <a:lstStyle/>
          <a:p>
            <a:r>
              <a:rPr lang="en-US" dirty="0"/>
              <a:t>Time Series Analysis: Real Estate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8172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yFPzzbQuajhlZ.EouKC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1441</Words>
  <Application>Microsoft Office PowerPoint</Application>
  <PresentationFormat>Personnalisé</PresentationFormat>
  <Paragraphs>170</Paragraphs>
  <Slides>9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Arial</vt:lpstr>
      <vt:lpstr>Calibri</vt:lpstr>
      <vt:lpstr>Franklin Gothic</vt:lpstr>
      <vt:lpstr>Noto Sans Symbols</vt:lpstr>
      <vt:lpstr>Libre Franklin</vt:lpstr>
      <vt:lpstr>Wingdings</vt:lpstr>
      <vt:lpstr>Open Sans</vt:lpstr>
      <vt:lpstr>Office Theme</vt:lpstr>
      <vt:lpstr>Diapositive think-cell</vt:lpstr>
      <vt:lpstr>A Comprehensive Dashboard of Key Metrics and Performance Indicators</vt:lpstr>
      <vt:lpstr>A Comprehensive Dashboard of Key Metrics and Performance Indicators</vt:lpstr>
      <vt:lpstr>Assessing Candidate Experience through  Sentiment Analysis</vt:lpstr>
      <vt:lpstr>Assessing Candidate Experience through  Sentiment Analysis</vt:lpstr>
      <vt:lpstr>Assessing Candidate Experience through  Sentiment Analysis</vt:lpstr>
      <vt:lpstr>Web Scraping Tool for Second-Hand Car Sales and Accurate Pricing Predictions Based on Car Specifications</vt:lpstr>
      <vt:lpstr>Présentation PowerPoint</vt:lpstr>
      <vt:lpstr>Présentation PowerPoint</vt:lpstr>
      <vt:lpstr>Time Series Analysis: Real Estate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</dc:title>
  <dc:creator>User1</dc:creator>
  <cp:lastModifiedBy>Casa 2</cp:lastModifiedBy>
  <cp:revision>20</cp:revision>
  <dcterms:created xsi:type="dcterms:W3CDTF">2022-09-30T10:53:53Z</dcterms:created>
  <dcterms:modified xsi:type="dcterms:W3CDTF">2023-03-17T14:59:42Z</dcterms:modified>
</cp:coreProperties>
</file>